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9" r:id="rId2"/>
    <p:sldId id="326" r:id="rId3"/>
    <p:sldId id="327" r:id="rId4"/>
    <p:sldId id="328" r:id="rId5"/>
    <p:sldId id="329" r:id="rId6"/>
    <p:sldId id="256" r:id="rId7"/>
    <p:sldId id="264" r:id="rId8"/>
    <p:sldId id="265" r:id="rId9"/>
    <p:sldId id="257" r:id="rId10"/>
    <p:sldId id="260" r:id="rId11"/>
    <p:sldId id="261" r:id="rId12"/>
    <p:sldId id="324" r:id="rId13"/>
    <p:sldId id="263" r:id="rId14"/>
    <p:sldId id="266" r:id="rId15"/>
    <p:sldId id="267" r:id="rId16"/>
    <p:sldId id="268" r:id="rId17"/>
    <p:sldId id="269" r:id="rId18"/>
    <p:sldId id="270" r:id="rId19"/>
    <p:sldId id="272" r:id="rId20"/>
    <p:sldId id="271" r:id="rId21"/>
    <p:sldId id="273" r:id="rId22"/>
    <p:sldId id="274" r:id="rId23"/>
    <p:sldId id="275" r:id="rId24"/>
    <p:sldId id="285" r:id="rId25"/>
    <p:sldId id="286" r:id="rId26"/>
    <p:sldId id="287" r:id="rId27"/>
    <p:sldId id="288" r:id="rId28"/>
    <p:sldId id="289" r:id="rId29"/>
    <p:sldId id="290" r:id="rId30"/>
    <p:sldId id="291" r:id="rId31"/>
    <p:sldId id="294" r:id="rId32"/>
    <p:sldId id="292" r:id="rId33"/>
    <p:sldId id="295" r:id="rId34"/>
    <p:sldId id="298" r:id="rId35"/>
    <p:sldId id="299" r:id="rId36"/>
    <p:sldId id="300" r:id="rId37"/>
    <p:sldId id="323" r:id="rId38"/>
    <p:sldId id="303" r:id="rId39"/>
    <p:sldId id="304" r:id="rId40"/>
    <p:sldId id="305" r:id="rId41"/>
    <p:sldId id="307"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 id="320" r:id="rId55"/>
    <p:sldId id="321" r:id="rId56"/>
    <p:sldId id="322" r:id="rId57"/>
    <p:sldId id="325" r:id="rId58"/>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211C0F-D689-471A-849C-E3F25B89A09B}"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B822E077-D3B0-4267-92BB-7395839CE553}">
      <dgm:prSet phldrT="[Text]"/>
      <dgm:spPr/>
      <dgm:t>
        <a:bodyPr/>
        <a:lstStyle/>
        <a:p>
          <a:r>
            <a:rPr lang="en-US" smtClean="0">
              <a:latin typeface="Times New Roman" pitchFamily="18" charset="0"/>
              <a:cs typeface="Times New Roman" pitchFamily="18" charset="0"/>
            </a:rPr>
            <a:t>Công ty mẹ A</a:t>
          </a:r>
          <a:endParaRPr lang="en-US">
            <a:latin typeface="Times New Roman" pitchFamily="18" charset="0"/>
            <a:cs typeface="Times New Roman" pitchFamily="18" charset="0"/>
          </a:endParaRPr>
        </a:p>
      </dgm:t>
    </dgm:pt>
    <dgm:pt modelId="{02A94093-5547-40DC-98B6-230C52C5B894}" type="parTrans" cxnId="{79D8F4A4-5B8A-4840-B43A-9321C393F0CD}">
      <dgm:prSet/>
      <dgm:spPr/>
      <dgm:t>
        <a:bodyPr/>
        <a:lstStyle/>
        <a:p>
          <a:endParaRPr lang="en-US">
            <a:latin typeface="Times New Roman" pitchFamily="18" charset="0"/>
            <a:cs typeface="Times New Roman" pitchFamily="18" charset="0"/>
          </a:endParaRPr>
        </a:p>
      </dgm:t>
    </dgm:pt>
    <dgm:pt modelId="{510CA877-B9AA-4F92-A98C-A2B8451C9662}" type="sibTrans" cxnId="{79D8F4A4-5B8A-4840-B43A-9321C393F0CD}">
      <dgm:prSet/>
      <dgm:spPr/>
      <dgm:t>
        <a:bodyPr/>
        <a:lstStyle/>
        <a:p>
          <a:endParaRPr lang="en-US">
            <a:latin typeface="Times New Roman" pitchFamily="18" charset="0"/>
            <a:cs typeface="Times New Roman" pitchFamily="18" charset="0"/>
          </a:endParaRPr>
        </a:p>
      </dgm:t>
    </dgm:pt>
    <dgm:pt modelId="{C117683B-B03A-418A-AE62-1685A6CF894F}">
      <dgm:prSet phldrT="[Text]"/>
      <dgm:spPr/>
      <dgm:t>
        <a:bodyPr/>
        <a:lstStyle/>
        <a:p>
          <a:r>
            <a:rPr lang="en-US" smtClean="0">
              <a:latin typeface="Times New Roman" pitchFamily="18" charset="0"/>
              <a:cs typeface="Times New Roman" pitchFamily="18" charset="0"/>
            </a:rPr>
            <a:t>Công ty Con B1</a:t>
          </a:r>
          <a:endParaRPr lang="en-US">
            <a:latin typeface="Times New Roman" pitchFamily="18" charset="0"/>
            <a:cs typeface="Times New Roman" pitchFamily="18" charset="0"/>
          </a:endParaRPr>
        </a:p>
      </dgm:t>
    </dgm:pt>
    <dgm:pt modelId="{682A4A5D-54E7-419A-9F95-421B97266888}" type="parTrans" cxnId="{C74AA628-C059-41D0-8A87-063B91421D96}">
      <dgm:prSet/>
      <dgm:spPr/>
      <dgm:t>
        <a:bodyPr/>
        <a:lstStyle/>
        <a:p>
          <a:endParaRPr lang="en-US">
            <a:latin typeface="Times New Roman" pitchFamily="18" charset="0"/>
            <a:cs typeface="Times New Roman" pitchFamily="18" charset="0"/>
          </a:endParaRPr>
        </a:p>
      </dgm:t>
    </dgm:pt>
    <dgm:pt modelId="{0D163FE3-4BF1-46C7-ACC7-A63D7CE5C4A1}" type="sibTrans" cxnId="{C74AA628-C059-41D0-8A87-063B91421D96}">
      <dgm:prSet/>
      <dgm:spPr/>
      <dgm:t>
        <a:bodyPr/>
        <a:lstStyle/>
        <a:p>
          <a:endParaRPr lang="en-US">
            <a:latin typeface="Times New Roman" pitchFamily="18" charset="0"/>
            <a:cs typeface="Times New Roman" pitchFamily="18" charset="0"/>
          </a:endParaRPr>
        </a:p>
      </dgm:t>
    </dgm:pt>
    <dgm:pt modelId="{660C2CB0-2D74-4FD8-A9F7-310E5E1BE0A8}">
      <dgm:prSet phldrT="[Text]"/>
      <dgm:spPr/>
      <dgm:t>
        <a:bodyPr/>
        <a:lstStyle/>
        <a:p>
          <a:r>
            <a:rPr lang="en-US" smtClean="0">
              <a:latin typeface="Times New Roman" pitchFamily="18" charset="0"/>
              <a:cs typeface="Times New Roman" pitchFamily="18" charset="0"/>
            </a:rPr>
            <a:t>Công ty cháu C1</a:t>
          </a:r>
          <a:endParaRPr lang="en-US">
            <a:latin typeface="Times New Roman" pitchFamily="18" charset="0"/>
            <a:cs typeface="Times New Roman" pitchFamily="18" charset="0"/>
          </a:endParaRPr>
        </a:p>
      </dgm:t>
    </dgm:pt>
    <dgm:pt modelId="{B1D0D4D1-97F7-4377-82A1-F4C75441D7BA}" type="parTrans" cxnId="{1E68E20F-5F7D-47A3-9787-18A2F226F8D9}">
      <dgm:prSet/>
      <dgm:spPr/>
      <dgm:t>
        <a:bodyPr/>
        <a:lstStyle/>
        <a:p>
          <a:endParaRPr lang="en-US">
            <a:latin typeface="Times New Roman" pitchFamily="18" charset="0"/>
            <a:cs typeface="Times New Roman" pitchFamily="18" charset="0"/>
          </a:endParaRPr>
        </a:p>
      </dgm:t>
    </dgm:pt>
    <dgm:pt modelId="{C69C452D-C835-4822-A343-92587240E96F}" type="sibTrans" cxnId="{1E68E20F-5F7D-47A3-9787-18A2F226F8D9}">
      <dgm:prSet/>
      <dgm:spPr/>
      <dgm:t>
        <a:bodyPr/>
        <a:lstStyle/>
        <a:p>
          <a:endParaRPr lang="en-US">
            <a:latin typeface="Times New Roman" pitchFamily="18" charset="0"/>
            <a:cs typeface="Times New Roman" pitchFamily="18" charset="0"/>
          </a:endParaRPr>
        </a:p>
      </dgm:t>
    </dgm:pt>
    <dgm:pt modelId="{964FF35F-361A-4560-BA36-FF032510F6C5}">
      <dgm:prSet phldrT="[Text]"/>
      <dgm:spPr/>
      <dgm:t>
        <a:bodyPr/>
        <a:lstStyle/>
        <a:p>
          <a:r>
            <a:rPr lang="en-US" smtClean="0">
              <a:latin typeface="Times New Roman" pitchFamily="18" charset="0"/>
              <a:cs typeface="Times New Roman" pitchFamily="18" charset="0"/>
            </a:rPr>
            <a:t>Công ty cháu C2</a:t>
          </a:r>
          <a:endParaRPr lang="en-US">
            <a:latin typeface="Times New Roman" pitchFamily="18" charset="0"/>
            <a:cs typeface="Times New Roman" pitchFamily="18" charset="0"/>
          </a:endParaRPr>
        </a:p>
      </dgm:t>
    </dgm:pt>
    <dgm:pt modelId="{D0D3F78A-01DC-428B-9790-F784EE78503B}" type="parTrans" cxnId="{17349C2E-BEAA-438A-ABEB-9D27F45865C1}">
      <dgm:prSet/>
      <dgm:spPr/>
      <dgm:t>
        <a:bodyPr/>
        <a:lstStyle/>
        <a:p>
          <a:endParaRPr lang="en-US">
            <a:latin typeface="Times New Roman" pitchFamily="18" charset="0"/>
            <a:cs typeface="Times New Roman" pitchFamily="18" charset="0"/>
          </a:endParaRPr>
        </a:p>
      </dgm:t>
    </dgm:pt>
    <dgm:pt modelId="{E1B2542F-F7AB-4BAE-B0EC-79721E9B6C90}" type="sibTrans" cxnId="{17349C2E-BEAA-438A-ABEB-9D27F45865C1}">
      <dgm:prSet/>
      <dgm:spPr/>
      <dgm:t>
        <a:bodyPr/>
        <a:lstStyle/>
        <a:p>
          <a:endParaRPr lang="en-US">
            <a:latin typeface="Times New Roman" pitchFamily="18" charset="0"/>
            <a:cs typeface="Times New Roman" pitchFamily="18" charset="0"/>
          </a:endParaRPr>
        </a:p>
      </dgm:t>
    </dgm:pt>
    <dgm:pt modelId="{9F30B6E0-AAD5-43F5-8F97-2AEAF6678AE7}">
      <dgm:prSet phldrT="[Text]"/>
      <dgm:spPr/>
      <dgm:t>
        <a:bodyPr/>
        <a:lstStyle/>
        <a:p>
          <a:r>
            <a:rPr lang="en-US" smtClean="0">
              <a:latin typeface="Times New Roman" pitchFamily="18" charset="0"/>
              <a:cs typeface="Times New Roman" pitchFamily="18" charset="0"/>
            </a:rPr>
            <a:t>Công ty con B2</a:t>
          </a:r>
          <a:endParaRPr lang="en-US">
            <a:latin typeface="Times New Roman" pitchFamily="18" charset="0"/>
            <a:cs typeface="Times New Roman" pitchFamily="18" charset="0"/>
          </a:endParaRPr>
        </a:p>
      </dgm:t>
    </dgm:pt>
    <dgm:pt modelId="{08A54EA0-D66A-4120-A3EB-1F83B9541AEF}" type="parTrans" cxnId="{4FBCC947-878B-401E-A374-EDE34237CE7B}">
      <dgm:prSet/>
      <dgm:spPr/>
      <dgm:t>
        <a:bodyPr/>
        <a:lstStyle/>
        <a:p>
          <a:endParaRPr lang="en-US">
            <a:latin typeface="Times New Roman" pitchFamily="18" charset="0"/>
            <a:cs typeface="Times New Roman" pitchFamily="18" charset="0"/>
          </a:endParaRPr>
        </a:p>
      </dgm:t>
    </dgm:pt>
    <dgm:pt modelId="{898A57DD-7041-4E24-AE1E-DC9E9B892172}" type="sibTrans" cxnId="{4FBCC947-878B-401E-A374-EDE34237CE7B}">
      <dgm:prSet/>
      <dgm:spPr/>
      <dgm:t>
        <a:bodyPr/>
        <a:lstStyle/>
        <a:p>
          <a:endParaRPr lang="en-US">
            <a:latin typeface="Times New Roman" pitchFamily="18" charset="0"/>
            <a:cs typeface="Times New Roman" pitchFamily="18" charset="0"/>
          </a:endParaRPr>
        </a:p>
      </dgm:t>
    </dgm:pt>
    <dgm:pt modelId="{F41BD403-BDE2-4B7E-B402-8B72DC05D704}">
      <dgm:prSet phldrT="[Text]"/>
      <dgm:spPr/>
      <dgm:t>
        <a:bodyPr/>
        <a:lstStyle/>
        <a:p>
          <a:r>
            <a:rPr lang="en-US" smtClean="0">
              <a:latin typeface="Times New Roman" pitchFamily="18" charset="0"/>
              <a:cs typeface="Times New Roman" pitchFamily="18" charset="0"/>
            </a:rPr>
            <a:t>Công ty cháu C3</a:t>
          </a:r>
          <a:endParaRPr lang="en-US">
            <a:latin typeface="Times New Roman" pitchFamily="18" charset="0"/>
            <a:cs typeface="Times New Roman" pitchFamily="18" charset="0"/>
          </a:endParaRPr>
        </a:p>
      </dgm:t>
    </dgm:pt>
    <dgm:pt modelId="{0F4935FE-F57A-4759-9A5E-0CC1C68D4397}" type="parTrans" cxnId="{9CE59341-DD41-4DCD-B140-1C288C69B1F7}">
      <dgm:prSet/>
      <dgm:spPr/>
      <dgm:t>
        <a:bodyPr/>
        <a:lstStyle/>
        <a:p>
          <a:endParaRPr lang="en-US">
            <a:latin typeface="Times New Roman" pitchFamily="18" charset="0"/>
            <a:cs typeface="Times New Roman" pitchFamily="18" charset="0"/>
          </a:endParaRPr>
        </a:p>
      </dgm:t>
    </dgm:pt>
    <dgm:pt modelId="{D1A30295-2AFD-464B-BCC5-94156999DCEA}" type="sibTrans" cxnId="{9CE59341-DD41-4DCD-B140-1C288C69B1F7}">
      <dgm:prSet/>
      <dgm:spPr/>
      <dgm:t>
        <a:bodyPr/>
        <a:lstStyle/>
        <a:p>
          <a:endParaRPr lang="en-US">
            <a:latin typeface="Times New Roman" pitchFamily="18" charset="0"/>
            <a:cs typeface="Times New Roman" pitchFamily="18" charset="0"/>
          </a:endParaRPr>
        </a:p>
      </dgm:t>
    </dgm:pt>
    <dgm:pt modelId="{3D2F6AFF-7DA7-47EB-9C3A-9D4F31914550}">
      <dgm:prSet phldrT="[Text]"/>
      <dgm:spPr/>
      <dgm:t>
        <a:bodyPr/>
        <a:lstStyle/>
        <a:p>
          <a:r>
            <a:rPr lang="en-US" smtClean="0">
              <a:latin typeface="Times New Roman" pitchFamily="18" charset="0"/>
              <a:cs typeface="Times New Roman" pitchFamily="18" charset="0"/>
            </a:rPr>
            <a:t>Mẹ</a:t>
          </a:r>
          <a:endParaRPr lang="en-US">
            <a:latin typeface="Times New Roman" pitchFamily="18" charset="0"/>
            <a:cs typeface="Times New Roman" pitchFamily="18" charset="0"/>
          </a:endParaRPr>
        </a:p>
      </dgm:t>
    </dgm:pt>
    <dgm:pt modelId="{0326858D-CE4F-4609-84C7-B190BEED7072}" type="parTrans" cxnId="{A06C5015-C599-4F2B-B2A3-926CA950C287}">
      <dgm:prSet/>
      <dgm:spPr/>
      <dgm:t>
        <a:bodyPr/>
        <a:lstStyle/>
        <a:p>
          <a:endParaRPr lang="en-US">
            <a:latin typeface="Times New Roman" pitchFamily="18" charset="0"/>
            <a:cs typeface="Times New Roman" pitchFamily="18" charset="0"/>
          </a:endParaRPr>
        </a:p>
      </dgm:t>
    </dgm:pt>
    <dgm:pt modelId="{E4CD6E19-B432-4109-A2F8-EE0B6921AD94}" type="sibTrans" cxnId="{A06C5015-C599-4F2B-B2A3-926CA950C287}">
      <dgm:prSet/>
      <dgm:spPr/>
      <dgm:t>
        <a:bodyPr/>
        <a:lstStyle/>
        <a:p>
          <a:endParaRPr lang="en-US">
            <a:latin typeface="Times New Roman" pitchFamily="18" charset="0"/>
            <a:cs typeface="Times New Roman" pitchFamily="18" charset="0"/>
          </a:endParaRPr>
        </a:p>
      </dgm:t>
    </dgm:pt>
    <dgm:pt modelId="{654E4F99-7A59-46E4-84B2-288BAE6557B0}">
      <dgm:prSet phldrT="[Text]"/>
      <dgm:spPr/>
      <dgm:t>
        <a:bodyPr/>
        <a:lstStyle/>
        <a:p>
          <a:r>
            <a:rPr lang="en-US" smtClean="0">
              <a:latin typeface="Times New Roman" pitchFamily="18" charset="0"/>
              <a:cs typeface="Times New Roman" pitchFamily="18" charset="0"/>
            </a:rPr>
            <a:t>Con cấp 1</a:t>
          </a:r>
          <a:endParaRPr lang="en-US">
            <a:latin typeface="Times New Roman" pitchFamily="18" charset="0"/>
            <a:cs typeface="Times New Roman" pitchFamily="18" charset="0"/>
          </a:endParaRPr>
        </a:p>
      </dgm:t>
    </dgm:pt>
    <dgm:pt modelId="{D1F6A78D-96F7-4FB0-9E26-38F1BA44B8B8}" type="parTrans" cxnId="{0D23822E-0EF4-41E7-A476-C995ED56A150}">
      <dgm:prSet/>
      <dgm:spPr/>
      <dgm:t>
        <a:bodyPr/>
        <a:lstStyle/>
        <a:p>
          <a:endParaRPr lang="en-US">
            <a:latin typeface="Times New Roman" pitchFamily="18" charset="0"/>
            <a:cs typeface="Times New Roman" pitchFamily="18" charset="0"/>
          </a:endParaRPr>
        </a:p>
      </dgm:t>
    </dgm:pt>
    <dgm:pt modelId="{0681C049-3378-44FC-BB5A-DA04E9504244}" type="sibTrans" cxnId="{0D23822E-0EF4-41E7-A476-C995ED56A150}">
      <dgm:prSet/>
      <dgm:spPr/>
      <dgm:t>
        <a:bodyPr/>
        <a:lstStyle/>
        <a:p>
          <a:endParaRPr lang="en-US">
            <a:latin typeface="Times New Roman" pitchFamily="18" charset="0"/>
            <a:cs typeface="Times New Roman" pitchFamily="18" charset="0"/>
          </a:endParaRPr>
        </a:p>
      </dgm:t>
    </dgm:pt>
    <dgm:pt modelId="{959960C5-3ED5-4E6A-A50C-B0C768392867}">
      <dgm:prSet phldrT="[Text]"/>
      <dgm:spPr/>
      <dgm:t>
        <a:bodyPr/>
        <a:lstStyle/>
        <a:p>
          <a:r>
            <a:rPr lang="en-US" smtClean="0">
              <a:latin typeface="Times New Roman" pitchFamily="18" charset="0"/>
              <a:cs typeface="Times New Roman" pitchFamily="18" charset="0"/>
            </a:rPr>
            <a:t>Con cấp 2</a:t>
          </a:r>
          <a:endParaRPr lang="en-US">
            <a:latin typeface="Times New Roman" pitchFamily="18" charset="0"/>
            <a:cs typeface="Times New Roman" pitchFamily="18" charset="0"/>
          </a:endParaRPr>
        </a:p>
      </dgm:t>
    </dgm:pt>
    <dgm:pt modelId="{DF89959B-B18C-42DA-B034-7C5C31E09E2F}" type="parTrans" cxnId="{7E8DB0C8-9C42-44AE-A6D7-2DB5C78D5D27}">
      <dgm:prSet/>
      <dgm:spPr/>
      <dgm:t>
        <a:bodyPr/>
        <a:lstStyle/>
        <a:p>
          <a:endParaRPr lang="en-US">
            <a:latin typeface="Times New Roman" pitchFamily="18" charset="0"/>
            <a:cs typeface="Times New Roman" pitchFamily="18" charset="0"/>
          </a:endParaRPr>
        </a:p>
      </dgm:t>
    </dgm:pt>
    <dgm:pt modelId="{4EC61D07-7F4A-4B5B-BE75-DEAD82B1366B}" type="sibTrans" cxnId="{7E8DB0C8-9C42-44AE-A6D7-2DB5C78D5D27}">
      <dgm:prSet/>
      <dgm:spPr/>
      <dgm:t>
        <a:bodyPr/>
        <a:lstStyle/>
        <a:p>
          <a:endParaRPr lang="en-US">
            <a:latin typeface="Times New Roman" pitchFamily="18" charset="0"/>
            <a:cs typeface="Times New Roman" pitchFamily="18" charset="0"/>
          </a:endParaRPr>
        </a:p>
      </dgm:t>
    </dgm:pt>
    <dgm:pt modelId="{CF421C31-9BBE-423F-B446-A1AF69E67C1F}" type="pres">
      <dgm:prSet presAssocID="{50211C0F-D689-471A-849C-E3F25B89A09B}" presName="mainComposite" presStyleCnt="0">
        <dgm:presLayoutVars>
          <dgm:chPref val="1"/>
          <dgm:dir/>
          <dgm:animOne val="branch"/>
          <dgm:animLvl val="lvl"/>
          <dgm:resizeHandles val="exact"/>
        </dgm:presLayoutVars>
      </dgm:prSet>
      <dgm:spPr/>
      <dgm:t>
        <a:bodyPr/>
        <a:lstStyle/>
        <a:p>
          <a:endParaRPr lang="en-US"/>
        </a:p>
      </dgm:t>
    </dgm:pt>
    <dgm:pt modelId="{200BF9B3-1F88-4E70-BC47-7D8E115320CB}" type="pres">
      <dgm:prSet presAssocID="{50211C0F-D689-471A-849C-E3F25B89A09B}" presName="hierFlow" presStyleCnt="0"/>
      <dgm:spPr/>
    </dgm:pt>
    <dgm:pt modelId="{A5581C5F-B399-4449-A27F-F038C6466ECE}" type="pres">
      <dgm:prSet presAssocID="{50211C0F-D689-471A-849C-E3F25B89A09B}" presName="firstBuf" presStyleCnt="0"/>
      <dgm:spPr/>
    </dgm:pt>
    <dgm:pt modelId="{07112374-A1F5-4F6B-902A-66774ECA0043}" type="pres">
      <dgm:prSet presAssocID="{50211C0F-D689-471A-849C-E3F25B89A09B}" presName="hierChild1" presStyleCnt="0">
        <dgm:presLayoutVars>
          <dgm:chPref val="1"/>
          <dgm:animOne val="branch"/>
          <dgm:animLvl val="lvl"/>
        </dgm:presLayoutVars>
      </dgm:prSet>
      <dgm:spPr/>
    </dgm:pt>
    <dgm:pt modelId="{8DE7BE7E-9BA0-49C7-8295-79B2F972C9FF}" type="pres">
      <dgm:prSet presAssocID="{B822E077-D3B0-4267-92BB-7395839CE553}" presName="Name14" presStyleCnt="0"/>
      <dgm:spPr/>
    </dgm:pt>
    <dgm:pt modelId="{F38D0CFE-6E54-4779-9108-DCC91436AE2B}" type="pres">
      <dgm:prSet presAssocID="{B822E077-D3B0-4267-92BB-7395839CE553}" presName="level1Shape" presStyleLbl="node0" presStyleIdx="0" presStyleCnt="1">
        <dgm:presLayoutVars>
          <dgm:chPref val="3"/>
        </dgm:presLayoutVars>
      </dgm:prSet>
      <dgm:spPr/>
      <dgm:t>
        <a:bodyPr/>
        <a:lstStyle/>
        <a:p>
          <a:endParaRPr lang="en-US"/>
        </a:p>
      </dgm:t>
    </dgm:pt>
    <dgm:pt modelId="{E2025A46-773C-43EC-A884-53EFFDFD2B33}" type="pres">
      <dgm:prSet presAssocID="{B822E077-D3B0-4267-92BB-7395839CE553}" presName="hierChild2" presStyleCnt="0"/>
      <dgm:spPr/>
    </dgm:pt>
    <dgm:pt modelId="{A37E8498-63AA-46E9-BF4D-9F45979E673C}" type="pres">
      <dgm:prSet presAssocID="{682A4A5D-54E7-419A-9F95-421B97266888}" presName="Name19" presStyleLbl="parChTrans1D2" presStyleIdx="0" presStyleCnt="2"/>
      <dgm:spPr/>
      <dgm:t>
        <a:bodyPr/>
        <a:lstStyle/>
        <a:p>
          <a:endParaRPr lang="en-US"/>
        </a:p>
      </dgm:t>
    </dgm:pt>
    <dgm:pt modelId="{706F897F-1B17-45BC-96EB-B2280C73E412}" type="pres">
      <dgm:prSet presAssocID="{C117683B-B03A-418A-AE62-1685A6CF894F}" presName="Name21" presStyleCnt="0"/>
      <dgm:spPr/>
    </dgm:pt>
    <dgm:pt modelId="{DF7C31EF-C775-4246-8FA5-566B91DC012D}" type="pres">
      <dgm:prSet presAssocID="{C117683B-B03A-418A-AE62-1685A6CF894F}" presName="level2Shape" presStyleLbl="node2" presStyleIdx="0" presStyleCnt="2"/>
      <dgm:spPr/>
      <dgm:t>
        <a:bodyPr/>
        <a:lstStyle/>
        <a:p>
          <a:endParaRPr lang="en-US"/>
        </a:p>
      </dgm:t>
    </dgm:pt>
    <dgm:pt modelId="{590433D9-E98F-4742-AE88-8E4E9E49C2DE}" type="pres">
      <dgm:prSet presAssocID="{C117683B-B03A-418A-AE62-1685A6CF894F}" presName="hierChild3" presStyleCnt="0"/>
      <dgm:spPr/>
    </dgm:pt>
    <dgm:pt modelId="{A75A4B1F-320E-45F3-B963-552277ACB978}" type="pres">
      <dgm:prSet presAssocID="{B1D0D4D1-97F7-4377-82A1-F4C75441D7BA}" presName="Name19" presStyleLbl="parChTrans1D3" presStyleIdx="0" presStyleCnt="3"/>
      <dgm:spPr/>
      <dgm:t>
        <a:bodyPr/>
        <a:lstStyle/>
        <a:p>
          <a:endParaRPr lang="en-US"/>
        </a:p>
      </dgm:t>
    </dgm:pt>
    <dgm:pt modelId="{FC590FC0-5D53-4464-A31B-136662C8EF1C}" type="pres">
      <dgm:prSet presAssocID="{660C2CB0-2D74-4FD8-A9F7-310E5E1BE0A8}" presName="Name21" presStyleCnt="0"/>
      <dgm:spPr/>
    </dgm:pt>
    <dgm:pt modelId="{22849B58-9F19-470E-99CE-DC4A5F31DA58}" type="pres">
      <dgm:prSet presAssocID="{660C2CB0-2D74-4FD8-A9F7-310E5E1BE0A8}" presName="level2Shape" presStyleLbl="node3" presStyleIdx="0" presStyleCnt="3"/>
      <dgm:spPr/>
      <dgm:t>
        <a:bodyPr/>
        <a:lstStyle/>
        <a:p>
          <a:endParaRPr lang="en-US"/>
        </a:p>
      </dgm:t>
    </dgm:pt>
    <dgm:pt modelId="{829BBC32-81E7-453D-A113-7C8864E328F7}" type="pres">
      <dgm:prSet presAssocID="{660C2CB0-2D74-4FD8-A9F7-310E5E1BE0A8}" presName="hierChild3" presStyleCnt="0"/>
      <dgm:spPr/>
    </dgm:pt>
    <dgm:pt modelId="{A9F6B5B5-BC52-49C8-8EDB-B28C18D85C5B}" type="pres">
      <dgm:prSet presAssocID="{D0D3F78A-01DC-428B-9790-F784EE78503B}" presName="Name19" presStyleLbl="parChTrans1D3" presStyleIdx="1" presStyleCnt="3"/>
      <dgm:spPr/>
      <dgm:t>
        <a:bodyPr/>
        <a:lstStyle/>
        <a:p>
          <a:endParaRPr lang="en-US"/>
        </a:p>
      </dgm:t>
    </dgm:pt>
    <dgm:pt modelId="{1FE460FB-02CF-4041-B9B0-5D740BC119A1}" type="pres">
      <dgm:prSet presAssocID="{964FF35F-361A-4560-BA36-FF032510F6C5}" presName="Name21" presStyleCnt="0"/>
      <dgm:spPr/>
    </dgm:pt>
    <dgm:pt modelId="{10DBBDA6-AE25-41A1-910B-7E27024A681E}" type="pres">
      <dgm:prSet presAssocID="{964FF35F-361A-4560-BA36-FF032510F6C5}" presName="level2Shape" presStyleLbl="node3" presStyleIdx="1" presStyleCnt="3"/>
      <dgm:spPr/>
      <dgm:t>
        <a:bodyPr/>
        <a:lstStyle/>
        <a:p>
          <a:endParaRPr lang="en-US"/>
        </a:p>
      </dgm:t>
    </dgm:pt>
    <dgm:pt modelId="{1F6A9AAD-C9E8-44DB-B5AF-C2E2E9AE2A1D}" type="pres">
      <dgm:prSet presAssocID="{964FF35F-361A-4560-BA36-FF032510F6C5}" presName="hierChild3" presStyleCnt="0"/>
      <dgm:spPr/>
    </dgm:pt>
    <dgm:pt modelId="{3940A563-B4DB-4E2F-9BA2-CA057B14C567}" type="pres">
      <dgm:prSet presAssocID="{08A54EA0-D66A-4120-A3EB-1F83B9541AEF}" presName="Name19" presStyleLbl="parChTrans1D2" presStyleIdx="1" presStyleCnt="2"/>
      <dgm:spPr/>
      <dgm:t>
        <a:bodyPr/>
        <a:lstStyle/>
        <a:p>
          <a:endParaRPr lang="en-US"/>
        </a:p>
      </dgm:t>
    </dgm:pt>
    <dgm:pt modelId="{C20157B0-CE61-40B1-B563-8063B1609C8B}" type="pres">
      <dgm:prSet presAssocID="{9F30B6E0-AAD5-43F5-8F97-2AEAF6678AE7}" presName="Name21" presStyleCnt="0"/>
      <dgm:spPr/>
    </dgm:pt>
    <dgm:pt modelId="{41DE9F58-72BF-4286-B50F-624EBDC73FD8}" type="pres">
      <dgm:prSet presAssocID="{9F30B6E0-AAD5-43F5-8F97-2AEAF6678AE7}" presName="level2Shape" presStyleLbl="node2" presStyleIdx="1" presStyleCnt="2"/>
      <dgm:spPr/>
      <dgm:t>
        <a:bodyPr/>
        <a:lstStyle/>
        <a:p>
          <a:endParaRPr lang="en-US"/>
        </a:p>
      </dgm:t>
    </dgm:pt>
    <dgm:pt modelId="{543605D8-5637-47CB-A99F-89D45F6116CE}" type="pres">
      <dgm:prSet presAssocID="{9F30B6E0-AAD5-43F5-8F97-2AEAF6678AE7}" presName="hierChild3" presStyleCnt="0"/>
      <dgm:spPr/>
    </dgm:pt>
    <dgm:pt modelId="{B165DA4E-AFA2-48C1-BFEA-94C2F1DAC096}" type="pres">
      <dgm:prSet presAssocID="{0F4935FE-F57A-4759-9A5E-0CC1C68D4397}" presName="Name19" presStyleLbl="parChTrans1D3" presStyleIdx="2" presStyleCnt="3"/>
      <dgm:spPr/>
      <dgm:t>
        <a:bodyPr/>
        <a:lstStyle/>
        <a:p>
          <a:endParaRPr lang="en-US"/>
        </a:p>
      </dgm:t>
    </dgm:pt>
    <dgm:pt modelId="{388F0FA3-67C6-493E-9437-26B0C52BB09F}" type="pres">
      <dgm:prSet presAssocID="{F41BD403-BDE2-4B7E-B402-8B72DC05D704}" presName="Name21" presStyleCnt="0"/>
      <dgm:spPr/>
    </dgm:pt>
    <dgm:pt modelId="{8C244737-6181-4B7C-A043-E930063957DB}" type="pres">
      <dgm:prSet presAssocID="{F41BD403-BDE2-4B7E-B402-8B72DC05D704}" presName="level2Shape" presStyleLbl="node3" presStyleIdx="2" presStyleCnt="3"/>
      <dgm:spPr/>
      <dgm:t>
        <a:bodyPr/>
        <a:lstStyle/>
        <a:p>
          <a:endParaRPr lang="en-US"/>
        </a:p>
      </dgm:t>
    </dgm:pt>
    <dgm:pt modelId="{C06B7797-BCAB-4BED-AB65-D4437E92832C}" type="pres">
      <dgm:prSet presAssocID="{F41BD403-BDE2-4B7E-B402-8B72DC05D704}" presName="hierChild3" presStyleCnt="0"/>
      <dgm:spPr/>
    </dgm:pt>
    <dgm:pt modelId="{DC0A54AE-3885-4393-B529-A4E4BA2FFF86}" type="pres">
      <dgm:prSet presAssocID="{50211C0F-D689-471A-849C-E3F25B89A09B}" presName="bgShapesFlow" presStyleCnt="0"/>
      <dgm:spPr/>
    </dgm:pt>
    <dgm:pt modelId="{D9F208A7-4870-4366-856E-ABF1ABF0B288}" type="pres">
      <dgm:prSet presAssocID="{3D2F6AFF-7DA7-47EB-9C3A-9D4F31914550}" presName="rectComp" presStyleCnt="0"/>
      <dgm:spPr/>
    </dgm:pt>
    <dgm:pt modelId="{3C50F6E1-2FEE-46F3-BBA0-DD30758FA9E1}" type="pres">
      <dgm:prSet presAssocID="{3D2F6AFF-7DA7-47EB-9C3A-9D4F31914550}" presName="bgRect" presStyleLbl="bgShp" presStyleIdx="0" presStyleCnt="3"/>
      <dgm:spPr/>
      <dgm:t>
        <a:bodyPr/>
        <a:lstStyle/>
        <a:p>
          <a:endParaRPr lang="en-US"/>
        </a:p>
      </dgm:t>
    </dgm:pt>
    <dgm:pt modelId="{AB59B51D-9AC6-425C-93C8-CD4E8DF6C034}" type="pres">
      <dgm:prSet presAssocID="{3D2F6AFF-7DA7-47EB-9C3A-9D4F31914550}" presName="bgRectTx" presStyleLbl="bgShp" presStyleIdx="0" presStyleCnt="3">
        <dgm:presLayoutVars>
          <dgm:bulletEnabled val="1"/>
        </dgm:presLayoutVars>
      </dgm:prSet>
      <dgm:spPr/>
      <dgm:t>
        <a:bodyPr/>
        <a:lstStyle/>
        <a:p>
          <a:endParaRPr lang="en-US"/>
        </a:p>
      </dgm:t>
    </dgm:pt>
    <dgm:pt modelId="{67A8E78C-2D86-4A5D-94ED-C8550199443C}" type="pres">
      <dgm:prSet presAssocID="{3D2F6AFF-7DA7-47EB-9C3A-9D4F31914550}" presName="spComp" presStyleCnt="0"/>
      <dgm:spPr/>
    </dgm:pt>
    <dgm:pt modelId="{94AC84F9-95EE-4F77-BDC1-F32EB0BD3281}" type="pres">
      <dgm:prSet presAssocID="{3D2F6AFF-7DA7-47EB-9C3A-9D4F31914550}" presName="vSp" presStyleCnt="0"/>
      <dgm:spPr/>
    </dgm:pt>
    <dgm:pt modelId="{0DE89A24-429F-440C-AF52-02073AE2EE1D}" type="pres">
      <dgm:prSet presAssocID="{654E4F99-7A59-46E4-84B2-288BAE6557B0}" presName="rectComp" presStyleCnt="0"/>
      <dgm:spPr/>
    </dgm:pt>
    <dgm:pt modelId="{FB127C10-5A41-4440-ADDC-E36D55525A48}" type="pres">
      <dgm:prSet presAssocID="{654E4F99-7A59-46E4-84B2-288BAE6557B0}" presName="bgRect" presStyleLbl="bgShp" presStyleIdx="1" presStyleCnt="3"/>
      <dgm:spPr/>
      <dgm:t>
        <a:bodyPr/>
        <a:lstStyle/>
        <a:p>
          <a:endParaRPr lang="en-US"/>
        </a:p>
      </dgm:t>
    </dgm:pt>
    <dgm:pt modelId="{B2F46056-D57E-47C5-8606-C5411805F806}" type="pres">
      <dgm:prSet presAssocID="{654E4F99-7A59-46E4-84B2-288BAE6557B0}" presName="bgRectTx" presStyleLbl="bgShp" presStyleIdx="1" presStyleCnt="3">
        <dgm:presLayoutVars>
          <dgm:bulletEnabled val="1"/>
        </dgm:presLayoutVars>
      </dgm:prSet>
      <dgm:spPr/>
      <dgm:t>
        <a:bodyPr/>
        <a:lstStyle/>
        <a:p>
          <a:endParaRPr lang="en-US"/>
        </a:p>
      </dgm:t>
    </dgm:pt>
    <dgm:pt modelId="{047C5597-3C32-44C1-A646-AC94C39B8AF7}" type="pres">
      <dgm:prSet presAssocID="{654E4F99-7A59-46E4-84B2-288BAE6557B0}" presName="spComp" presStyleCnt="0"/>
      <dgm:spPr/>
    </dgm:pt>
    <dgm:pt modelId="{CEEFFAA8-AD5B-4EAB-9F9A-48269A5BE7FB}" type="pres">
      <dgm:prSet presAssocID="{654E4F99-7A59-46E4-84B2-288BAE6557B0}" presName="vSp" presStyleCnt="0"/>
      <dgm:spPr/>
    </dgm:pt>
    <dgm:pt modelId="{82691A69-033B-4E2B-B7C8-99BB0A9D9950}" type="pres">
      <dgm:prSet presAssocID="{959960C5-3ED5-4E6A-A50C-B0C768392867}" presName="rectComp" presStyleCnt="0"/>
      <dgm:spPr/>
    </dgm:pt>
    <dgm:pt modelId="{10B409EB-4B7F-48B7-A047-6BCD76B59EBF}" type="pres">
      <dgm:prSet presAssocID="{959960C5-3ED5-4E6A-A50C-B0C768392867}" presName="bgRect" presStyleLbl="bgShp" presStyleIdx="2" presStyleCnt="3"/>
      <dgm:spPr/>
      <dgm:t>
        <a:bodyPr/>
        <a:lstStyle/>
        <a:p>
          <a:endParaRPr lang="en-US"/>
        </a:p>
      </dgm:t>
    </dgm:pt>
    <dgm:pt modelId="{E6C24470-DC99-4636-AF40-CEF96249FA90}" type="pres">
      <dgm:prSet presAssocID="{959960C5-3ED5-4E6A-A50C-B0C768392867}" presName="bgRectTx" presStyleLbl="bgShp" presStyleIdx="2" presStyleCnt="3">
        <dgm:presLayoutVars>
          <dgm:bulletEnabled val="1"/>
        </dgm:presLayoutVars>
      </dgm:prSet>
      <dgm:spPr/>
      <dgm:t>
        <a:bodyPr/>
        <a:lstStyle/>
        <a:p>
          <a:endParaRPr lang="en-US"/>
        </a:p>
      </dgm:t>
    </dgm:pt>
  </dgm:ptLst>
  <dgm:cxnLst>
    <dgm:cxn modelId="{79D8F4A4-5B8A-4840-B43A-9321C393F0CD}" srcId="{50211C0F-D689-471A-849C-E3F25B89A09B}" destId="{B822E077-D3B0-4267-92BB-7395839CE553}" srcOrd="0" destOrd="0" parTransId="{02A94093-5547-40DC-98B6-230C52C5B894}" sibTransId="{510CA877-B9AA-4F92-A98C-A2B8451C9662}"/>
    <dgm:cxn modelId="{23216AE2-2109-456B-9E83-9FF903F2147D}" type="presOf" srcId="{959960C5-3ED5-4E6A-A50C-B0C768392867}" destId="{10B409EB-4B7F-48B7-A047-6BCD76B59EBF}" srcOrd="0" destOrd="0" presId="urn:microsoft.com/office/officeart/2005/8/layout/hierarchy6"/>
    <dgm:cxn modelId="{AD2B3160-3949-4CD9-9DFD-B23A37415A80}" type="presOf" srcId="{D0D3F78A-01DC-428B-9790-F784EE78503B}" destId="{A9F6B5B5-BC52-49C8-8EDB-B28C18D85C5B}" srcOrd="0" destOrd="0" presId="urn:microsoft.com/office/officeart/2005/8/layout/hierarchy6"/>
    <dgm:cxn modelId="{7E9D841A-5E3E-4D91-BF8E-1AF11F6839EF}" type="presOf" srcId="{3D2F6AFF-7DA7-47EB-9C3A-9D4F31914550}" destId="{AB59B51D-9AC6-425C-93C8-CD4E8DF6C034}" srcOrd="1" destOrd="0" presId="urn:microsoft.com/office/officeart/2005/8/layout/hierarchy6"/>
    <dgm:cxn modelId="{385CB742-8E0F-42BC-A5FC-19DA67C185D8}" type="presOf" srcId="{50211C0F-D689-471A-849C-E3F25B89A09B}" destId="{CF421C31-9BBE-423F-B446-A1AF69E67C1F}" srcOrd="0" destOrd="0" presId="urn:microsoft.com/office/officeart/2005/8/layout/hierarchy6"/>
    <dgm:cxn modelId="{EB893443-9846-4D3E-A2FB-2DD8F789DCB4}" type="presOf" srcId="{B822E077-D3B0-4267-92BB-7395839CE553}" destId="{F38D0CFE-6E54-4779-9108-DCC91436AE2B}" srcOrd="0" destOrd="0" presId="urn:microsoft.com/office/officeart/2005/8/layout/hierarchy6"/>
    <dgm:cxn modelId="{8C6E47FC-90A6-4C65-9D43-5C993E5DBBE4}" type="presOf" srcId="{C117683B-B03A-418A-AE62-1685A6CF894F}" destId="{DF7C31EF-C775-4246-8FA5-566B91DC012D}" srcOrd="0" destOrd="0" presId="urn:microsoft.com/office/officeart/2005/8/layout/hierarchy6"/>
    <dgm:cxn modelId="{7E8DB0C8-9C42-44AE-A6D7-2DB5C78D5D27}" srcId="{50211C0F-D689-471A-849C-E3F25B89A09B}" destId="{959960C5-3ED5-4E6A-A50C-B0C768392867}" srcOrd="3" destOrd="0" parTransId="{DF89959B-B18C-42DA-B034-7C5C31E09E2F}" sibTransId="{4EC61D07-7F4A-4B5B-BE75-DEAD82B1366B}"/>
    <dgm:cxn modelId="{3DD49BFE-8D2C-419A-8280-EAF24F43300A}" type="presOf" srcId="{F41BD403-BDE2-4B7E-B402-8B72DC05D704}" destId="{8C244737-6181-4B7C-A043-E930063957DB}" srcOrd="0" destOrd="0" presId="urn:microsoft.com/office/officeart/2005/8/layout/hierarchy6"/>
    <dgm:cxn modelId="{C74AA628-C059-41D0-8A87-063B91421D96}" srcId="{B822E077-D3B0-4267-92BB-7395839CE553}" destId="{C117683B-B03A-418A-AE62-1685A6CF894F}" srcOrd="0" destOrd="0" parTransId="{682A4A5D-54E7-419A-9F95-421B97266888}" sibTransId="{0D163FE3-4BF1-46C7-ACC7-A63D7CE5C4A1}"/>
    <dgm:cxn modelId="{8761305A-041D-44D9-96AC-9F81AB118CB7}" type="presOf" srcId="{B1D0D4D1-97F7-4377-82A1-F4C75441D7BA}" destId="{A75A4B1F-320E-45F3-B963-552277ACB978}" srcOrd="0" destOrd="0" presId="urn:microsoft.com/office/officeart/2005/8/layout/hierarchy6"/>
    <dgm:cxn modelId="{17349C2E-BEAA-438A-ABEB-9D27F45865C1}" srcId="{C117683B-B03A-418A-AE62-1685A6CF894F}" destId="{964FF35F-361A-4560-BA36-FF032510F6C5}" srcOrd="1" destOrd="0" parTransId="{D0D3F78A-01DC-428B-9790-F784EE78503B}" sibTransId="{E1B2542F-F7AB-4BAE-B0EC-79721E9B6C90}"/>
    <dgm:cxn modelId="{4FBCC947-878B-401E-A374-EDE34237CE7B}" srcId="{B822E077-D3B0-4267-92BB-7395839CE553}" destId="{9F30B6E0-AAD5-43F5-8F97-2AEAF6678AE7}" srcOrd="1" destOrd="0" parTransId="{08A54EA0-D66A-4120-A3EB-1F83B9541AEF}" sibTransId="{898A57DD-7041-4E24-AE1E-DC9E9B892172}"/>
    <dgm:cxn modelId="{05A55A5E-319D-4C7E-A1E2-7D7192380C06}" type="presOf" srcId="{959960C5-3ED5-4E6A-A50C-B0C768392867}" destId="{E6C24470-DC99-4636-AF40-CEF96249FA90}" srcOrd="1" destOrd="0" presId="urn:microsoft.com/office/officeart/2005/8/layout/hierarchy6"/>
    <dgm:cxn modelId="{DDA114A3-1F9E-4484-A0CA-7E5AECF55389}" type="presOf" srcId="{654E4F99-7A59-46E4-84B2-288BAE6557B0}" destId="{B2F46056-D57E-47C5-8606-C5411805F806}" srcOrd="1" destOrd="0" presId="urn:microsoft.com/office/officeart/2005/8/layout/hierarchy6"/>
    <dgm:cxn modelId="{340F5DFD-72F0-4AD0-9FDC-DEA7747B97D2}" type="presOf" srcId="{682A4A5D-54E7-419A-9F95-421B97266888}" destId="{A37E8498-63AA-46E9-BF4D-9F45979E673C}" srcOrd="0" destOrd="0" presId="urn:microsoft.com/office/officeart/2005/8/layout/hierarchy6"/>
    <dgm:cxn modelId="{A9CDC511-AC04-4C50-8E15-EBC1C295DFC2}" type="presOf" srcId="{3D2F6AFF-7DA7-47EB-9C3A-9D4F31914550}" destId="{3C50F6E1-2FEE-46F3-BBA0-DD30758FA9E1}" srcOrd="0" destOrd="0" presId="urn:microsoft.com/office/officeart/2005/8/layout/hierarchy6"/>
    <dgm:cxn modelId="{09D42ECA-27A9-4189-B0A6-BB4B5688723A}" type="presOf" srcId="{0F4935FE-F57A-4759-9A5E-0CC1C68D4397}" destId="{B165DA4E-AFA2-48C1-BFEA-94C2F1DAC096}" srcOrd="0" destOrd="0" presId="urn:microsoft.com/office/officeart/2005/8/layout/hierarchy6"/>
    <dgm:cxn modelId="{1E68E20F-5F7D-47A3-9787-18A2F226F8D9}" srcId="{C117683B-B03A-418A-AE62-1685A6CF894F}" destId="{660C2CB0-2D74-4FD8-A9F7-310E5E1BE0A8}" srcOrd="0" destOrd="0" parTransId="{B1D0D4D1-97F7-4377-82A1-F4C75441D7BA}" sibTransId="{C69C452D-C835-4822-A343-92587240E96F}"/>
    <dgm:cxn modelId="{9CE59341-DD41-4DCD-B140-1C288C69B1F7}" srcId="{9F30B6E0-AAD5-43F5-8F97-2AEAF6678AE7}" destId="{F41BD403-BDE2-4B7E-B402-8B72DC05D704}" srcOrd="0" destOrd="0" parTransId="{0F4935FE-F57A-4759-9A5E-0CC1C68D4397}" sibTransId="{D1A30295-2AFD-464B-BCC5-94156999DCEA}"/>
    <dgm:cxn modelId="{0D23822E-0EF4-41E7-A476-C995ED56A150}" srcId="{50211C0F-D689-471A-849C-E3F25B89A09B}" destId="{654E4F99-7A59-46E4-84B2-288BAE6557B0}" srcOrd="2" destOrd="0" parTransId="{D1F6A78D-96F7-4FB0-9E26-38F1BA44B8B8}" sibTransId="{0681C049-3378-44FC-BB5A-DA04E9504244}"/>
    <dgm:cxn modelId="{E47235C8-FAE1-465B-9886-1335B8933572}" type="presOf" srcId="{964FF35F-361A-4560-BA36-FF032510F6C5}" destId="{10DBBDA6-AE25-41A1-910B-7E27024A681E}" srcOrd="0" destOrd="0" presId="urn:microsoft.com/office/officeart/2005/8/layout/hierarchy6"/>
    <dgm:cxn modelId="{A06C5015-C599-4F2B-B2A3-926CA950C287}" srcId="{50211C0F-D689-471A-849C-E3F25B89A09B}" destId="{3D2F6AFF-7DA7-47EB-9C3A-9D4F31914550}" srcOrd="1" destOrd="0" parTransId="{0326858D-CE4F-4609-84C7-B190BEED7072}" sibTransId="{E4CD6E19-B432-4109-A2F8-EE0B6921AD94}"/>
    <dgm:cxn modelId="{152016DC-5485-4024-B61B-AA294A0478B5}" type="presOf" srcId="{654E4F99-7A59-46E4-84B2-288BAE6557B0}" destId="{FB127C10-5A41-4440-ADDC-E36D55525A48}" srcOrd="0" destOrd="0" presId="urn:microsoft.com/office/officeart/2005/8/layout/hierarchy6"/>
    <dgm:cxn modelId="{7AA4C6F8-8475-4B7F-998E-1BB73CCE4428}" type="presOf" srcId="{660C2CB0-2D74-4FD8-A9F7-310E5E1BE0A8}" destId="{22849B58-9F19-470E-99CE-DC4A5F31DA58}" srcOrd="0" destOrd="0" presId="urn:microsoft.com/office/officeart/2005/8/layout/hierarchy6"/>
    <dgm:cxn modelId="{E7B9F056-516C-41B3-92DA-D399E9274F10}" type="presOf" srcId="{08A54EA0-D66A-4120-A3EB-1F83B9541AEF}" destId="{3940A563-B4DB-4E2F-9BA2-CA057B14C567}" srcOrd="0" destOrd="0" presId="urn:microsoft.com/office/officeart/2005/8/layout/hierarchy6"/>
    <dgm:cxn modelId="{BAB1BD1B-9179-492A-954E-8DB5CFB24F0C}" type="presOf" srcId="{9F30B6E0-AAD5-43F5-8F97-2AEAF6678AE7}" destId="{41DE9F58-72BF-4286-B50F-624EBDC73FD8}" srcOrd="0" destOrd="0" presId="urn:microsoft.com/office/officeart/2005/8/layout/hierarchy6"/>
    <dgm:cxn modelId="{08F03A47-78CE-49FB-962D-FEBCD3C228E1}" type="presParOf" srcId="{CF421C31-9BBE-423F-B446-A1AF69E67C1F}" destId="{200BF9B3-1F88-4E70-BC47-7D8E115320CB}" srcOrd="0" destOrd="0" presId="urn:microsoft.com/office/officeart/2005/8/layout/hierarchy6"/>
    <dgm:cxn modelId="{DE6A1E54-B970-4F55-AF8B-50E26728AADD}" type="presParOf" srcId="{200BF9B3-1F88-4E70-BC47-7D8E115320CB}" destId="{A5581C5F-B399-4449-A27F-F038C6466ECE}" srcOrd="0" destOrd="0" presId="urn:microsoft.com/office/officeart/2005/8/layout/hierarchy6"/>
    <dgm:cxn modelId="{8FD9CA16-A467-4966-9151-C1C5D853DC6C}" type="presParOf" srcId="{200BF9B3-1F88-4E70-BC47-7D8E115320CB}" destId="{07112374-A1F5-4F6B-902A-66774ECA0043}" srcOrd="1" destOrd="0" presId="urn:microsoft.com/office/officeart/2005/8/layout/hierarchy6"/>
    <dgm:cxn modelId="{6486A095-50FA-4EE3-B078-F4D5E29C1FCC}" type="presParOf" srcId="{07112374-A1F5-4F6B-902A-66774ECA0043}" destId="{8DE7BE7E-9BA0-49C7-8295-79B2F972C9FF}" srcOrd="0" destOrd="0" presId="urn:microsoft.com/office/officeart/2005/8/layout/hierarchy6"/>
    <dgm:cxn modelId="{76219E19-CB37-44FB-90DD-4206DC3382D9}" type="presParOf" srcId="{8DE7BE7E-9BA0-49C7-8295-79B2F972C9FF}" destId="{F38D0CFE-6E54-4779-9108-DCC91436AE2B}" srcOrd="0" destOrd="0" presId="urn:microsoft.com/office/officeart/2005/8/layout/hierarchy6"/>
    <dgm:cxn modelId="{1626F0AB-B988-426C-8F0A-287BA36BADE4}" type="presParOf" srcId="{8DE7BE7E-9BA0-49C7-8295-79B2F972C9FF}" destId="{E2025A46-773C-43EC-A884-53EFFDFD2B33}" srcOrd="1" destOrd="0" presId="urn:microsoft.com/office/officeart/2005/8/layout/hierarchy6"/>
    <dgm:cxn modelId="{81BC02FA-AF1F-4D9E-99BB-7E4B0CB835BD}" type="presParOf" srcId="{E2025A46-773C-43EC-A884-53EFFDFD2B33}" destId="{A37E8498-63AA-46E9-BF4D-9F45979E673C}" srcOrd="0" destOrd="0" presId="urn:microsoft.com/office/officeart/2005/8/layout/hierarchy6"/>
    <dgm:cxn modelId="{1B912403-070F-4D43-9E40-8D65BE4C360D}" type="presParOf" srcId="{E2025A46-773C-43EC-A884-53EFFDFD2B33}" destId="{706F897F-1B17-45BC-96EB-B2280C73E412}" srcOrd="1" destOrd="0" presId="urn:microsoft.com/office/officeart/2005/8/layout/hierarchy6"/>
    <dgm:cxn modelId="{E04189FB-9269-4100-8F0B-7756671BD421}" type="presParOf" srcId="{706F897F-1B17-45BC-96EB-B2280C73E412}" destId="{DF7C31EF-C775-4246-8FA5-566B91DC012D}" srcOrd="0" destOrd="0" presId="urn:microsoft.com/office/officeart/2005/8/layout/hierarchy6"/>
    <dgm:cxn modelId="{4F3E87CD-CA6A-4F0C-A968-32D0D830C6AF}" type="presParOf" srcId="{706F897F-1B17-45BC-96EB-B2280C73E412}" destId="{590433D9-E98F-4742-AE88-8E4E9E49C2DE}" srcOrd="1" destOrd="0" presId="urn:microsoft.com/office/officeart/2005/8/layout/hierarchy6"/>
    <dgm:cxn modelId="{080CBBFA-73EC-4B33-843D-076181EF8914}" type="presParOf" srcId="{590433D9-E98F-4742-AE88-8E4E9E49C2DE}" destId="{A75A4B1F-320E-45F3-B963-552277ACB978}" srcOrd="0" destOrd="0" presId="urn:microsoft.com/office/officeart/2005/8/layout/hierarchy6"/>
    <dgm:cxn modelId="{D6FF700D-611C-4FB7-8C1F-3B54E08F46AC}" type="presParOf" srcId="{590433D9-E98F-4742-AE88-8E4E9E49C2DE}" destId="{FC590FC0-5D53-4464-A31B-136662C8EF1C}" srcOrd="1" destOrd="0" presId="urn:microsoft.com/office/officeart/2005/8/layout/hierarchy6"/>
    <dgm:cxn modelId="{85F1A54C-FCBD-4108-953B-BE25AE302E59}" type="presParOf" srcId="{FC590FC0-5D53-4464-A31B-136662C8EF1C}" destId="{22849B58-9F19-470E-99CE-DC4A5F31DA58}" srcOrd="0" destOrd="0" presId="urn:microsoft.com/office/officeart/2005/8/layout/hierarchy6"/>
    <dgm:cxn modelId="{A414CA98-567D-4AEC-BD63-D549FAE6132E}" type="presParOf" srcId="{FC590FC0-5D53-4464-A31B-136662C8EF1C}" destId="{829BBC32-81E7-453D-A113-7C8864E328F7}" srcOrd="1" destOrd="0" presId="urn:microsoft.com/office/officeart/2005/8/layout/hierarchy6"/>
    <dgm:cxn modelId="{37647E99-B36B-47BE-B148-42155A1F712F}" type="presParOf" srcId="{590433D9-E98F-4742-AE88-8E4E9E49C2DE}" destId="{A9F6B5B5-BC52-49C8-8EDB-B28C18D85C5B}" srcOrd="2" destOrd="0" presId="urn:microsoft.com/office/officeart/2005/8/layout/hierarchy6"/>
    <dgm:cxn modelId="{F7DA0807-C227-4552-A78B-657E93C6830F}" type="presParOf" srcId="{590433D9-E98F-4742-AE88-8E4E9E49C2DE}" destId="{1FE460FB-02CF-4041-B9B0-5D740BC119A1}" srcOrd="3" destOrd="0" presId="urn:microsoft.com/office/officeart/2005/8/layout/hierarchy6"/>
    <dgm:cxn modelId="{C637D13C-6F4B-4DA9-95ED-0D9FEA032728}" type="presParOf" srcId="{1FE460FB-02CF-4041-B9B0-5D740BC119A1}" destId="{10DBBDA6-AE25-41A1-910B-7E27024A681E}" srcOrd="0" destOrd="0" presId="urn:microsoft.com/office/officeart/2005/8/layout/hierarchy6"/>
    <dgm:cxn modelId="{CE2F3BB3-FD39-4B3E-8A88-19BDA81E492A}" type="presParOf" srcId="{1FE460FB-02CF-4041-B9B0-5D740BC119A1}" destId="{1F6A9AAD-C9E8-44DB-B5AF-C2E2E9AE2A1D}" srcOrd="1" destOrd="0" presId="urn:microsoft.com/office/officeart/2005/8/layout/hierarchy6"/>
    <dgm:cxn modelId="{8D6228D5-C73F-4E60-906E-1B09887C8DCB}" type="presParOf" srcId="{E2025A46-773C-43EC-A884-53EFFDFD2B33}" destId="{3940A563-B4DB-4E2F-9BA2-CA057B14C567}" srcOrd="2" destOrd="0" presId="urn:microsoft.com/office/officeart/2005/8/layout/hierarchy6"/>
    <dgm:cxn modelId="{169841E4-3203-4795-ADD2-D4BDDB71563F}" type="presParOf" srcId="{E2025A46-773C-43EC-A884-53EFFDFD2B33}" destId="{C20157B0-CE61-40B1-B563-8063B1609C8B}" srcOrd="3" destOrd="0" presId="urn:microsoft.com/office/officeart/2005/8/layout/hierarchy6"/>
    <dgm:cxn modelId="{F484351C-724D-4B42-B48C-2BD15271172C}" type="presParOf" srcId="{C20157B0-CE61-40B1-B563-8063B1609C8B}" destId="{41DE9F58-72BF-4286-B50F-624EBDC73FD8}" srcOrd="0" destOrd="0" presId="urn:microsoft.com/office/officeart/2005/8/layout/hierarchy6"/>
    <dgm:cxn modelId="{AD2490DA-CD95-4D57-BC6B-786C3AAFBC23}" type="presParOf" srcId="{C20157B0-CE61-40B1-B563-8063B1609C8B}" destId="{543605D8-5637-47CB-A99F-89D45F6116CE}" srcOrd="1" destOrd="0" presId="urn:microsoft.com/office/officeart/2005/8/layout/hierarchy6"/>
    <dgm:cxn modelId="{89290F62-4E33-4234-98D6-6DFCA421A3EE}" type="presParOf" srcId="{543605D8-5637-47CB-A99F-89D45F6116CE}" destId="{B165DA4E-AFA2-48C1-BFEA-94C2F1DAC096}" srcOrd="0" destOrd="0" presId="urn:microsoft.com/office/officeart/2005/8/layout/hierarchy6"/>
    <dgm:cxn modelId="{7C9A3B0D-0913-4E91-8B66-8EF2F8FC9F6F}" type="presParOf" srcId="{543605D8-5637-47CB-A99F-89D45F6116CE}" destId="{388F0FA3-67C6-493E-9437-26B0C52BB09F}" srcOrd="1" destOrd="0" presId="urn:microsoft.com/office/officeart/2005/8/layout/hierarchy6"/>
    <dgm:cxn modelId="{793B8857-F497-450B-A6E9-B6772EC8F51E}" type="presParOf" srcId="{388F0FA3-67C6-493E-9437-26B0C52BB09F}" destId="{8C244737-6181-4B7C-A043-E930063957DB}" srcOrd="0" destOrd="0" presId="urn:microsoft.com/office/officeart/2005/8/layout/hierarchy6"/>
    <dgm:cxn modelId="{C324516C-4157-47E3-B638-6FF32C519EDD}" type="presParOf" srcId="{388F0FA3-67C6-493E-9437-26B0C52BB09F}" destId="{C06B7797-BCAB-4BED-AB65-D4437E92832C}" srcOrd="1" destOrd="0" presId="urn:microsoft.com/office/officeart/2005/8/layout/hierarchy6"/>
    <dgm:cxn modelId="{66C1887B-25BC-4E76-9CF2-09720ABC9716}" type="presParOf" srcId="{CF421C31-9BBE-423F-B446-A1AF69E67C1F}" destId="{DC0A54AE-3885-4393-B529-A4E4BA2FFF86}" srcOrd="1" destOrd="0" presId="urn:microsoft.com/office/officeart/2005/8/layout/hierarchy6"/>
    <dgm:cxn modelId="{C9D3BA56-73CA-4EFF-947F-35B4CD2A8B05}" type="presParOf" srcId="{DC0A54AE-3885-4393-B529-A4E4BA2FFF86}" destId="{D9F208A7-4870-4366-856E-ABF1ABF0B288}" srcOrd="0" destOrd="0" presId="urn:microsoft.com/office/officeart/2005/8/layout/hierarchy6"/>
    <dgm:cxn modelId="{301E5B9F-A1D4-43B5-9A1D-2DB246F1D823}" type="presParOf" srcId="{D9F208A7-4870-4366-856E-ABF1ABF0B288}" destId="{3C50F6E1-2FEE-46F3-BBA0-DD30758FA9E1}" srcOrd="0" destOrd="0" presId="urn:microsoft.com/office/officeart/2005/8/layout/hierarchy6"/>
    <dgm:cxn modelId="{6A0AE2D0-AAE3-4D7E-8A31-34A192810859}" type="presParOf" srcId="{D9F208A7-4870-4366-856E-ABF1ABF0B288}" destId="{AB59B51D-9AC6-425C-93C8-CD4E8DF6C034}" srcOrd="1" destOrd="0" presId="urn:microsoft.com/office/officeart/2005/8/layout/hierarchy6"/>
    <dgm:cxn modelId="{FF15DE82-E429-4DC1-8E72-5B6972F524C7}" type="presParOf" srcId="{DC0A54AE-3885-4393-B529-A4E4BA2FFF86}" destId="{67A8E78C-2D86-4A5D-94ED-C8550199443C}" srcOrd="1" destOrd="0" presId="urn:microsoft.com/office/officeart/2005/8/layout/hierarchy6"/>
    <dgm:cxn modelId="{D1CCFC97-40D6-4CFE-BBB4-9BEA3DE98528}" type="presParOf" srcId="{67A8E78C-2D86-4A5D-94ED-C8550199443C}" destId="{94AC84F9-95EE-4F77-BDC1-F32EB0BD3281}" srcOrd="0" destOrd="0" presId="urn:microsoft.com/office/officeart/2005/8/layout/hierarchy6"/>
    <dgm:cxn modelId="{CC910142-9B8E-4C3E-83BB-F56D3819F88F}" type="presParOf" srcId="{DC0A54AE-3885-4393-B529-A4E4BA2FFF86}" destId="{0DE89A24-429F-440C-AF52-02073AE2EE1D}" srcOrd="2" destOrd="0" presId="urn:microsoft.com/office/officeart/2005/8/layout/hierarchy6"/>
    <dgm:cxn modelId="{84D4488D-AB64-442D-9D3D-A5876AF692D0}" type="presParOf" srcId="{0DE89A24-429F-440C-AF52-02073AE2EE1D}" destId="{FB127C10-5A41-4440-ADDC-E36D55525A48}" srcOrd="0" destOrd="0" presId="urn:microsoft.com/office/officeart/2005/8/layout/hierarchy6"/>
    <dgm:cxn modelId="{0A19B597-5405-4534-9743-439C1CD32D8A}" type="presParOf" srcId="{0DE89A24-429F-440C-AF52-02073AE2EE1D}" destId="{B2F46056-D57E-47C5-8606-C5411805F806}" srcOrd="1" destOrd="0" presId="urn:microsoft.com/office/officeart/2005/8/layout/hierarchy6"/>
    <dgm:cxn modelId="{9E22D5DC-54A9-416D-8D03-7A14D87D02BA}" type="presParOf" srcId="{DC0A54AE-3885-4393-B529-A4E4BA2FFF86}" destId="{047C5597-3C32-44C1-A646-AC94C39B8AF7}" srcOrd="3" destOrd="0" presId="urn:microsoft.com/office/officeart/2005/8/layout/hierarchy6"/>
    <dgm:cxn modelId="{16D5C549-9909-48A1-B151-977CD00B2250}" type="presParOf" srcId="{047C5597-3C32-44C1-A646-AC94C39B8AF7}" destId="{CEEFFAA8-AD5B-4EAB-9F9A-48269A5BE7FB}" srcOrd="0" destOrd="0" presId="urn:microsoft.com/office/officeart/2005/8/layout/hierarchy6"/>
    <dgm:cxn modelId="{F8ADA72D-0E6F-4B60-865B-BB08D251639E}" type="presParOf" srcId="{DC0A54AE-3885-4393-B529-A4E4BA2FFF86}" destId="{82691A69-033B-4E2B-B7C8-99BB0A9D9950}" srcOrd="4" destOrd="0" presId="urn:microsoft.com/office/officeart/2005/8/layout/hierarchy6"/>
    <dgm:cxn modelId="{83A5DC14-B46F-4CE4-84A8-E187FCAC94DE}" type="presParOf" srcId="{82691A69-033B-4E2B-B7C8-99BB0A9D9950}" destId="{10B409EB-4B7F-48B7-A047-6BCD76B59EBF}" srcOrd="0" destOrd="0" presId="urn:microsoft.com/office/officeart/2005/8/layout/hierarchy6"/>
    <dgm:cxn modelId="{799EA3C1-4D21-41A4-8ED0-E87259DE496B}" type="presParOf" srcId="{82691A69-033B-4E2B-B7C8-99BB0A9D9950}" destId="{E6C24470-DC99-4636-AF40-CEF96249FA90}"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211C0F-D689-471A-849C-E3F25B89A09B}"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B822E077-D3B0-4267-92BB-7395839CE553}">
      <dgm:prSet phldrT="[Text]"/>
      <dgm:spPr/>
      <dgm:t>
        <a:bodyPr/>
        <a:lstStyle/>
        <a:p>
          <a:r>
            <a:rPr lang="en-US" smtClean="0">
              <a:latin typeface="Times New Roman" pitchFamily="18" charset="0"/>
              <a:cs typeface="Times New Roman" pitchFamily="18" charset="0"/>
            </a:rPr>
            <a:t>Công ty mẹ A</a:t>
          </a:r>
          <a:endParaRPr lang="en-US">
            <a:latin typeface="Times New Roman" pitchFamily="18" charset="0"/>
            <a:cs typeface="Times New Roman" pitchFamily="18" charset="0"/>
          </a:endParaRPr>
        </a:p>
      </dgm:t>
    </dgm:pt>
    <dgm:pt modelId="{02A94093-5547-40DC-98B6-230C52C5B894}" type="parTrans" cxnId="{79D8F4A4-5B8A-4840-B43A-9321C393F0CD}">
      <dgm:prSet/>
      <dgm:spPr/>
      <dgm:t>
        <a:bodyPr/>
        <a:lstStyle/>
        <a:p>
          <a:endParaRPr lang="en-US">
            <a:latin typeface="Times New Roman" pitchFamily="18" charset="0"/>
            <a:cs typeface="Times New Roman" pitchFamily="18" charset="0"/>
          </a:endParaRPr>
        </a:p>
      </dgm:t>
    </dgm:pt>
    <dgm:pt modelId="{510CA877-B9AA-4F92-A98C-A2B8451C9662}" type="sibTrans" cxnId="{79D8F4A4-5B8A-4840-B43A-9321C393F0CD}">
      <dgm:prSet/>
      <dgm:spPr/>
      <dgm:t>
        <a:bodyPr/>
        <a:lstStyle/>
        <a:p>
          <a:endParaRPr lang="en-US">
            <a:latin typeface="Times New Roman" pitchFamily="18" charset="0"/>
            <a:cs typeface="Times New Roman" pitchFamily="18" charset="0"/>
          </a:endParaRPr>
        </a:p>
      </dgm:t>
    </dgm:pt>
    <dgm:pt modelId="{C117683B-B03A-418A-AE62-1685A6CF894F}">
      <dgm:prSet phldrT="[Text]"/>
      <dgm:spPr/>
      <dgm:t>
        <a:bodyPr/>
        <a:lstStyle/>
        <a:p>
          <a:r>
            <a:rPr lang="en-US" smtClean="0">
              <a:latin typeface="Times New Roman" pitchFamily="18" charset="0"/>
              <a:cs typeface="Times New Roman" pitchFamily="18" charset="0"/>
            </a:rPr>
            <a:t>Công ty Con B1</a:t>
          </a:r>
          <a:endParaRPr lang="en-US">
            <a:latin typeface="Times New Roman" pitchFamily="18" charset="0"/>
            <a:cs typeface="Times New Roman" pitchFamily="18" charset="0"/>
          </a:endParaRPr>
        </a:p>
      </dgm:t>
    </dgm:pt>
    <dgm:pt modelId="{682A4A5D-54E7-419A-9F95-421B97266888}" type="parTrans" cxnId="{C74AA628-C059-41D0-8A87-063B91421D96}">
      <dgm:prSet/>
      <dgm:spPr/>
      <dgm:t>
        <a:bodyPr/>
        <a:lstStyle/>
        <a:p>
          <a:endParaRPr lang="en-US">
            <a:latin typeface="Times New Roman" pitchFamily="18" charset="0"/>
            <a:cs typeface="Times New Roman" pitchFamily="18" charset="0"/>
          </a:endParaRPr>
        </a:p>
      </dgm:t>
    </dgm:pt>
    <dgm:pt modelId="{0D163FE3-4BF1-46C7-ACC7-A63D7CE5C4A1}" type="sibTrans" cxnId="{C74AA628-C059-41D0-8A87-063B91421D96}">
      <dgm:prSet/>
      <dgm:spPr/>
      <dgm:t>
        <a:bodyPr/>
        <a:lstStyle/>
        <a:p>
          <a:endParaRPr lang="en-US">
            <a:latin typeface="Times New Roman" pitchFamily="18" charset="0"/>
            <a:cs typeface="Times New Roman" pitchFamily="18" charset="0"/>
          </a:endParaRPr>
        </a:p>
      </dgm:t>
    </dgm:pt>
    <dgm:pt modelId="{660C2CB0-2D74-4FD8-A9F7-310E5E1BE0A8}">
      <dgm:prSet phldrT="[Text]"/>
      <dgm:spPr/>
      <dgm:t>
        <a:bodyPr/>
        <a:lstStyle/>
        <a:p>
          <a:r>
            <a:rPr lang="en-US" smtClean="0">
              <a:latin typeface="Times New Roman" pitchFamily="18" charset="0"/>
              <a:cs typeface="Times New Roman" pitchFamily="18" charset="0"/>
            </a:rPr>
            <a:t>Công ty cháu C1</a:t>
          </a:r>
          <a:endParaRPr lang="en-US">
            <a:latin typeface="Times New Roman" pitchFamily="18" charset="0"/>
            <a:cs typeface="Times New Roman" pitchFamily="18" charset="0"/>
          </a:endParaRPr>
        </a:p>
      </dgm:t>
    </dgm:pt>
    <dgm:pt modelId="{B1D0D4D1-97F7-4377-82A1-F4C75441D7BA}" type="parTrans" cxnId="{1E68E20F-5F7D-47A3-9787-18A2F226F8D9}">
      <dgm:prSet/>
      <dgm:spPr/>
      <dgm:t>
        <a:bodyPr/>
        <a:lstStyle/>
        <a:p>
          <a:endParaRPr lang="en-US">
            <a:latin typeface="Times New Roman" pitchFamily="18" charset="0"/>
            <a:cs typeface="Times New Roman" pitchFamily="18" charset="0"/>
          </a:endParaRPr>
        </a:p>
      </dgm:t>
    </dgm:pt>
    <dgm:pt modelId="{C69C452D-C835-4822-A343-92587240E96F}" type="sibTrans" cxnId="{1E68E20F-5F7D-47A3-9787-18A2F226F8D9}">
      <dgm:prSet/>
      <dgm:spPr/>
      <dgm:t>
        <a:bodyPr/>
        <a:lstStyle/>
        <a:p>
          <a:endParaRPr lang="en-US">
            <a:latin typeface="Times New Roman" pitchFamily="18" charset="0"/>
            <a:cs typeface="Times New Roman" pitchFamily="18" charset="0"/>
          </a:endParaRPr>
        </a:p>
      </dgm:t>
    </dgm:pt>
    <dgm:pt modelId="{964FF35F-361A-4560-BA36-FF032510F6C5}">
      <dgm:prSet phldrT="[Text]"/>
      <dgm:spPr/>
      <dgm:t>
        <a:bodyPr/>
        <a:lstStyle/>
        <a:p>
          <a:r>
            <a:rPr lang="en-US" smtClean="0">
              <a:latin typeface="Times New Roman" pitchFamily="18" charset="0"/>
              <a:cs typeface="Times New Roman" pitchFamily="18" charset="0"/>
            </a:rPr>
            <a:t>Công ty cháu C2</a:t>
          </a:r>
          <a:endParaRPr lang="en-US">
            <a:latin typeface="Times New Roman" pitchFamily="18" charset="0"/>
            <a:cs typeface="Times New Roman" pitchFamily="18" charset="0"/>
          </a:endParaRPr>
        </a:p>
      </dgm:t>
    </dgm:pt>
    <dgm:pt modelId="{D0D3F78A-01DC-428B-9790-F784EE78503B}" type="parTrans" cxnId="{17349C2E-BEAA-438A-ABEB-9D27F45865C1}">
      <dgm:prSet/>
      <dgm:spPr/>
      <dgm:t>
        <a:bodyPr/>
        <a:lstStyle/>
        <a:p>
          <a:endParaRPr lang="en-US">
            <a:latin typeface="Times New Roman" pitchFamily="18" charset="0"/>
            <a:cs typeface="Times New Roman" pitchFamily="18" charset="0"/>
          </a:endParaRPr>
        </a:p>
      </dgm:t>
    </dgm:pt>
    <dgm:pt modelId="{E1B2542F-F7AB-4BAE-B0EC-79721E9B6C90}" type="sibTrans" cxnId="{17349C2E-BEAA-438A-ABEB-9D27F45865C1}">
      <dgm:prSet/>
      <dgm:spPr/>
      <dgm:t>
        <a:bodyPr/>
        <a:lstStyle/>
        <a:p>
          <a:endParaRPr lang="en-US">
            <a:latin typeface="Times New Roman" pitchFamily="18" charset="0"/>
            <a:cs typeface="Times New Roman" pitchFamily="18" charset="0"/>
          </a:endParaRPr>
        </a:p>
      </dgm:t>
    </dgm:pt>
    <dgm:pt modelId="{9F30B6E0-AAD5-43F5-8F97-2AEAF6678AE7}">
      <dgm:prSet phldrT="[Text]"/>
      <dgm:spPr/>
      <dgm:t>
        <a:bodyPr/>
        <a:lstStyle/>
        <a:p>
          <a:r>
            <a:rPr lang="en-US" smtClean="0">
              <a:latin typeface="Times New Roman" pitchFamily="18" charset="0"/>
              <a:cs typeface="Times New Roman" pitchFamily="18" charset="0"/>
            </a:rPr>
            <a:t>Công ty con B2</a:t>
          </a:r>
          <a:endParaRPr lang="en-US">
            <a:latin typeface="Times New Roman" pitchFamily="18" charset="0"/>
            <a:cs typeface="Times New Roman" pitchFamily="18" charset="0"/>
          </a:endParaRPr>
        </a:p>
      </dgm:t>
    </dgm:pt>
    <dgm:pt modelId="{08A54EA0-D66A-4120-A3EB-1F83B9541AEF}" type="parTrans" cxnId="{4FBCC947-878B-401E-A374-EDE34237CE7B}">
      <dgm:prSet/>
      <dgm:spPr/>
      <dgm:t>
        <a:bodyPr/>
        <a:lstStyle/>
        <a:p>
          <a:endParaRPr lang="en-US">
            <a:latin typeface="Times New Roman" pitchFamily="18" charset="0"/>
            <a:cs typeface="Times New Roman" pitchFamily="18" charset="0"/>
          </a:endParaRPr>
        </a:p>
      </dgm:t>
    </dgm:pt>
    <dgm:pt modelId="{898A57DD-7041-4E24-AE1E-DC9E9B892172}" type="sibTrans" cxnId="{4FBCC947-878B-401E-A374-EDE34237CE7B}">
      <dgm:prSet/>
      <dgm:spPr/>
      <dgm:t>
        <a:bodyPr/>
        <a:lstStyle/>
        <a:p>
          <a:endParaRPr lang="en-US">
            <a:latin typeface="Times New Roman" pitchFamily="18" charset="0"/>
            <a:cs typeface="Times New Roman" pitchFamily="18" charset="0"/>
          </a:endParaRPr>
        </a:p>
      </dgm:t>
    </dgm:pt>
    <dgm:pt modelId="{F41BD403-BDE2-4B7E-B402-8B72DC05D704}">
      <dgm:prSet phldrT="[Text]"/>
      <dgm:spPr/>
      <dgm:t>
        <a:bodyPr/>
        <a:lstStyle/>
        <a:p>
          <a:r>
            <a:rPr lang="en-US" smtClean="0">
              <a:latin typeface="Times New Roman" pitchFamily="18" charset="0"/>
              <a:cs typeface="Times New Roman" pitchFamily="18" charset="0"/>
            </a:rPr>
            <a:t>Công ty cháu C3</a:t>
          </a:r>
          <a:endParaRPr lang="en-US">
            <a:latin typeface="Times New Roman" pitchFamily="18" charset="0"/>
            <a:cs typeface="Times New Roman" pitchFamily="18" charset="0"/>
          </a:endParaRPr>
        </a:p>
      </dgm:t>
    </dgm:pt>
    <dgm:pt modelId="{0F4935FE-F57A-4759-9A5E-0CC1C68D4397}" type="parTrans" cxnId="{9CE59341-DD41-4DCD-B140-1C288C69B1F7}">
      <dgm:prSet/>
      <dgm:spPr/>
      <dgm:t>
        <a:bodyPr/>
        <a:lstStyle/>
        <a:p>
          <a:endParaRPr lang="en-US">
            <a:latin typeface="Times New Roman" pitchFamily="18" charset="0"/>
            <a:cs typeface="Times New Roman" pitchFamily="18" charset="0"/>
          </a:endParaRPr>
        </a:p>
      </dgm:t>
    </dgm:pt>
    <dgm:pt modelId="{D1A30295-2AFD-464B-BCC5-94156999DCEA}" type="sibTrans" cxnId="{9CE59341-DD41-4DCD-B140-1C288C69B1F7}">
      <dgm:prSet/>
      <dgm:spPr/>
      <dgm:t>
        <a:bodyPr/>
        <a:lstStyle/>
        <a:p>
          <a:endParaRPr lang="en-US">
            <a:latin typeface="Times New Roman" pitchFamily="18" charset="0"/>
            <a:cs typeface="Times New Roman" pitchFamily="18" charset="0"/>
          </a:endParaRPr>
        </a:p>
      </dgm:t>
    </dgm:pt>
    <dgm:pt modelId="{3D2F6AFF-7DA7-47EB-9C3A-9D4F31914550}">
      <dgm:prSet phldrT="[Text]"/>
      <dgm:spPr/>
      <dgm:t>
        <a:bodyPr/>
        <a:lstStyle/>
        <a:p>
          <a:r>
            <a:rPr lang="en-US" smtClean="0">
              <a:latin typeface="Times New Roman" pitchFamily="18" charset="0"/>
              <a:cs typeface="Times New Roman" pitchFamily="18" charset="0"/>
            </a:rPr>
            <a:t>Mẹ</a:t>
          </a:r>
          <a:endParaRPr lang="en-US">
            <a:latin typeface="Times New Roman" pitchFamily="18" charset="0"/>
            <a:cs typeface="Times New Roman" pitchFamily="18" charset="0"/>
          </a:endParaRPr>
        </a:p>
      </dgm:t>
    </dgm:pt>
    <dgm:pt modelId="{0326858D-CE4F-4609-84C7-B190BEED7072}" type="parTrans" cxnId="{A06C5015-C599-4F2B-B2A3-926CA950C287}">
      <dgm:prSet/>
      <dgm:spPr/>
      <dgm:t>
        <a:bodyPr/>
        <a:lstStyle/>
        <a:p>
          <a:endParaRPr lang="en-US">
            <a:latin typeface="Times New Roman" pitchFamily="18" charset="0"/>
            <a:cs typeface="Times New Roman" pitchFamily="18" charset="0"/>
          </a:endParaRPr>
        </a:p>
      </dgm:t>
    </dgm:pt>
    <dgm:pt modelId="{E4CD6E19-B432-4109-A2F8-EE0B6921AD94}" type="sibTrans" cxnId="{A06C5015-C599-4F2B-B2A3-926CA950C287}">
      <dgm:prSet/>
      <dgm:spPr/>
      <dgm:t>
        <a:bodyPr/>
        <a:lstStyle/>
        <a:p>
          <a:endParaRPr lang="en-US">
            <a:latin typeface="Times New Roman" pitchFamily="18" charset="0"/>
            <a:cs typeface="Times New Roman" pitchFamily="18" charset="0"/>
          </a:endParaRPr>
        </a:p>
      </dgm:t>
    </dgm:pt>
    <dgm:pt modelId="{654E4F99-7A59-46E4-84B2-288BAE6557B0}">
      <dgm:prSet phldrT="[Text]"/>
      <dgm:spPr/>
      <dgm:t>
        <a:bodyPr/>
        <a:lstStyle/>
        <a:p>
          <a:r>
            <a:rPr lang="en-US" smtClean="0">
              <a:latin typeface="Times New Roman" pitchFamily="18" charset="0"/>
              <a:cs typeface="Times New Roman" pitchFamily="18" charset="0"/>
            </a:rPr>
            <a:t>Con cấp 1</a:t>
          </a:r>
          <a:endParaRPr lang="en-US">
            <a:latin typeface="Times New Roman" pitchFamily="18" charset="0"/>
            <a:cs typeface="Times New Roman" pitchFamily="18" charset="0"/>
          </a:endParaRPr>
        </a:p>
      </dgm:t>
    </dgm:pt>
    <dgm:pt modelId="{D1F6A78D-96F7-4FB0-9E26-38F1BA44B8B8}" type="parTrans" cxnId="{0D23822E-0EF4-41E7-A476-C995ED56A150}">
      <dgm:prSet/>
      <dgm:spPr/>
      <dgm:t>
        <a:bodyPr/>
        <a:lstStyle/>
        <a:p>
          <a:endParaRPr lang="en-US">
            <a:latin typeface="Times New Roman" pitchFamily="18" charset="0"/>
            <a:cs typeface="Times New Roman" pitchFamily="18" charset="0"/>
          </a:endParaRPr>
        </a:p>
      </dgm:t>
    </dgm:pt>
    <dgm:pt modelId="{0681C049-3378-44FC-BB5A-DA04E9504244}" type="sibTrans" cxnId="{0D23822E-0EF4-41E7-A476-C995ED56A150}">
      <dgm:prSet/>
      <dgm:spPr/>
      <dgm:t>
        <a:bodyPr/>
        <a:lstStyle/>
        <a:p>
          <a:endParaRPr lang="en-US">
            <a:latin typeface="Times New Roman" pitchFamily="18" charset="0"/>
            <a:cs typeface="Times New Roman" pitchFamily="18" charset="0"/>
          </a:endParaRPr>
        </a:p>
      </dgm:t>
    </dgm:pt>
    <dgm:pt modelId="{959960C5-3ED5-4E6A-A50C-B0C768392867}">
      <dgm:prSet phldrT="[Text]"/>
      <dgm:spPr/>
      <dgm:t>
        <a:bodyPr/>
        <a:lstStyle/>
        <a:p>
          <a:r>
            <a:rPr lang="en-US" smtClean="0">
              <a:latin typeface="Times New Roman" pitchFamily="18" charset="0"/>
              <a:cs typeface="Times New Roman" pitchFamily="18" charset="0"/>
            </a:rPr>
            <a:t>Con cấp 2</a:t>
          </a:r>
          <a:endParaRPr lang="en-US">
            <a:latin typeface="Times New Roman" pitchFamily="18" charset="0"/>
            <a:cs typeface="Times New Roman" pitchFamily="18" charset="0"/>
          </a:endParaRPr>
        </a:p>
      </dgm:t>
    </dgm:pt>
    <dgm:pt modelId="{DF89959B-B18C-42DA-B034-7C5C31E09E2F}" type="parTrans" cxnId="{7E8DB0C8-9C42-44AE-A6D7-2DB5C78D5D27}">
      <dgm:prSet/>
      <dgm:spPr/>
      <dgm:t>
        <a:bodyPr/>
        <a:lstStyle/>
        <a:p>
          <a:endParaRPr lang="en-US">
            <a:latin typeface="Times New Roman" pitchFamily="18" charset="0"/>
            <a:cs typeface="Times New Roman" pitchFamily="18" charset="0"/>
          </a:endParaRPr>
        </a:p>
      </dgm:t>
    </dgm:pt>
    <dgm:pt modelId="{4EC61D07-7F4A-4B5B-BE75-DEAD82B1366B}" type="sibTrans" cxnId="{7E8DB0C8-9C42-44AE-A6D7-2DB5C78D5D27}">
      <dgm:prSet/>
      <dgm:spPr/>
      <dgm:t>
        <a:bodyPr/>
        <a:lstStyle/>
        <a:p>
          <a:endParaRPr lang="en-US">
            <a:latin typeface="Times New Roman" pitchFamily="18" charset="0"/>
            <a:cs typeface="Times New Roman" pitchFamily="18" charset="0"/>
          </a:endParaRPr>
        </a:p>
      </dgm:t>
    </dgm:pt>
    <dgm:pt modelId="{CF421C31-9BBE-423F-B446-A1AF69E67C1F}" type="pres">
      <dgm:prSet presAssocID="{50211C0F-D689-471A-849C-E3F25B89A09B}" presName="mainComposite" presStyleCnt="0">
        <dgm:presLayoutVars>
          <dgm:chPref val="1"/>
          <dgm:dir/>
          <dgm:animOne val="branch"/>
          <dgm:animLvl val="lvl"/>
          <dgm:resizeHandles val="exact"/>
        </dgm:presLayoutVars>
      </dgm:prSet>
      <dgm:spPr/>
      <dgm:t>
        <a:bodyPr/>
        <a:lstStyle/>
        <a:p>
          <a:endParaRPr lang="en-US"/>
        </a:p>
      </dgm:t>
    </dgm:pt>
    <dgm:pt modelId="{200BF9B3-1F88-4E70-BC47-7D8E115320CB}" type="pres">
      <dgm:prSet presAssocID="{50211C0F-D689-471A-849C-E3F25B89A09B}" presName="hierFlow" presStyleCnt="0"/>
      <dgm:spPr/>
    </dgm:pt>
    <dgm:pt modelId="{A5581C5F-B399-4449-A27F-F038C6466ECE}" type="pres">
      <dgm:prSet presAssocID="{50211C0F-D689-471A-849C-E3F25B89A09B}" presName="firstBuf" presStyleCnt="0"/>
      <dgm:spPr/>
    </dgm:pt>
    <dgm:pt modelId="{07112374-A1F5-4F6B-902A-66774ECA0043}" type="pres">
      <dgm:prSet presAssocID="{50211C0F-D689-471A-849C-E3F25B89A09B}" presName="hierChild1" presStyleCnt="0">
        <dgm:presLayoutVars>
          <dgm:chPref val="1"/>
          <dgm:animOne val="branch"/>
          <dgm:animLvl val="lvl"/>
        </dgm:presLayoutVars>
      </dgm:prSet>
      <dgm:spPr/>
    </dgm:pt>
    <dgm:pt modelId="{8DE7BE7E-9BA0-49C7-8295-79B2F972C9FF}" type="pres">
      <dgm:prSet presAssocID="{B822E077-D3B0-4267-92BB-7395839CE553}" presName="Name14" presStyleCnt="0"/>
      <dgm:spPr/>
    </dgm:pt>
    <dgm:pt modelId="{F38D0CFE-6E54-4779-9108-DCC91436AE2B}" type="pres">
      <dgm:prSet presAssocID="{B822E077-D3B0-4267-92BB-7395839CE553}" presName="level1Shape" presStyleLbl="node0" presStyleIdx="0" presStyleCnt="1">
        <dgm:presLayoutVars>
          <dgm:chPref val="3"/>
        </dgm:presLayoutVars>
      </dgm:prSet>
      <dgm:spPr/>
      <dgm:t>
        <a:bodyPr/>
        <a:lstStyle/>
        <a:p>
          <a:endParaRPr lang="en-US"/>
        </a:p>
      </dgm:t>
    </dgm:pt>
    <dgm:pt modelId="{E2025A46-773C-43EC-A884-53EFFDFD2B33}" type="pres">
      <dgm:prSet presAssocID="{B822E077-D3B0-4267-92BB-7395839CE553}" presName="hierChild2" presStyleCnt="0"/>
      <dgm:spPr/>
    </dgm:pt>
    <dgm:pt modelId="{A37E8498-63AA-46E9-BF4D-9F45979E673C}" type="pres">
      <dgm:prSet presAssocID="{682A4A5D-54E7-419A-9F95-421B97266888}" presName="Name19" presStyleLbl="parChTrans1D2" presStyleIdx="0" presStyleCnt="2"/>
      <dgm:spPr/>
      <dgm:t>
        <a:bodyPr/>
        <a:lstStyle/>
        <a:p>
          <a:endParaRPr lang="en-US"/>
        </a:p>
      </dgm:t>
    </dgm:pt>
    <dgm:pt modelId="{706F897F-1B17-45BC-96EB-B2280C73E412}" type="pres">
      <dgm:prSet presAssocID="{C117683B-B03A-418A-AE62-1685A6CF894F}" presName="Name21" presStyleCnt="0"/>
      <dgm:spPr/>
    </dgm:pt>
    <dgm:pt modelId="{DF7C31EF-C775-4246-8FA5-566B91DC012D}" type="pres">
      <dgm:prSet presAssocID="{C117683B-B03A-418A-AE62-1685A6CF894F}" presName="level2Shape" presStyleLbl="node2" presStyleIdx="0" presStyleCnt="2"/>
      <dgm:spPr/>
      <dgm:t>
        <a:bodyPr/>
        <a:lstStyle/>
        <a:p>
          <a:endParaRPr lang="en-US"/>
        </a:p>
      </dgm:t>
    </dgm:pt>
    <dgm:pt modelId="{590433D9-E98F-4742-AE88-8E4E9E49C2DE}" type="pres">
      <dgm:prSet presAssocID="{C117683B-B03A-418A-AE62-1685A6CF894F}" presName="hierChild3" presStyleCnt="0"/>
      <dgm:spPr/>
    </dgm:pt>
    <dgm:pt modelId="{A75A4B1F-320E-45F3-B963-552277ACB978}" type="pres">
      <dgm:prSet presAssocID="{B1D0D4D1-97F7-4377-82A1-F4C75441D7BA}" presName="Name19" presStyleLbl="parChTrans1D3" presStyleIdx="0" presStyleCnt="3"/>
      <dgm:spPr/>
      <dgm:t>
        <a:bodyPr/>
        <a:lstStyle/>
        <a:p>
          <a:endParaRPr lang="en-US"/>
        </a:p>
      </dgm:t>
    </dgm:pt>
    <dgm:pt modelId="{FC590FC0-5D53-4464-A31B-136662C8EF1C}" type="pres">
      <dgm:prSet presAssocID="{660C2CB0-2D74-4FD8-A9F7-310E5E1BE0A8}" presName="Name21" presStyleCnt="0"/>
      <dgm:spPr/>
    </dgm:pt>
    <dgm:pt modelId="{22849B58-9F19-470E-99CE-DC4A5F31DA58}" type="pres">
      <dgm:prSet presAssocID="{660C2CB0-2D74-4FD8-A9F7-310E5E1BE0A8}" presName="level2Shape" presStyleLbl="node3" presStyleIdx="0" presStyleCnt="3"/>
      <dgm:spPr/>
      <dgm:t>
        <a:bodyPr/>
        <a:lstStyle/>
        <a:p>
          <a:endParaRPr lang="en-US"/>
        </a:p>
      </dgm:t>
    </dgm:pt>
    <dgm:pt modelId="{829BBC32-81E7-453D-A113-7C8864E328F7}" type="pres">
      <dgm:prSet presAssocID="{660C2CB0-2D74-4FD8-A9F7-310E5E1BE0A8}" presName="hierChild3" presStyleCnt="0"/>
      <dgm:spPr/>
    </dgm:pt>
    <dgm:pt modelId="{A9F6B5B5-BC52-49C8-8EDB-B28C18D85C5B}" type="pres">
      <dgm:prSet presAssocID="{D0D3F78A-01DC-428B-9790-F784EE78503B}" presName="Name19" presStyleLbl="parChTrans1D3" presStyleIdx="1" presStyleCnt="3"/>
      <dgm:spPr/>
      <dgm:t>
        <a:bodyPr/>
        <a:lstStyle/>
        <a:p>
          <a:endParaRPr lang="en-US"/>
        </a:p>
      </dgm:t>
    </dgm:pt>
    <dgm:pt modelId="{1FE460FB-02CF-4041-B9B0-5D740BC119A1}" type="pres">
      <dgm:prSet presAssocID="{964FF35F-361A-4560-BA36-FF032510F6C5}" presName="Name21" presStyleCnt="0"/>
      <dgm:spPr/>
    </dgm:pt>
    <dgm:pt modelId="{10DBBDA6-AE25-41A1-910B-7E27024A681E}" type="pres">
      <dgm:prSet presAssocID="{964FF35F-361A-4560-BA36-FF032510F6C5}" presName="level2Shape" presStyleLbl="node3" presStyleIdx="1" presStyleCnt="3"/>
      <dgm:spPr/>
      <dgm:t>
        <a:bodyPr/>
        <a:lstStyle/>
        <a:p>
          <a:endParaRPr lang="en-US"/>
        </a:p>
      </dgm:t>
    </dgm:pt>
    <dgm:pt modelId="{1F6A9AAD-C9E8-44DB-B5AF-C2E2E9AE2A1D}" type="pres">
      <dgm:prSet presAssocID="{964FF35F-361A-4560-BA36-FF032510F6C5}" presName="hierChild3" presStyleCnt="0"/>
      <dgm:spPr/>
    </dgm:pt>
    <dgm:pt modelId="{3940A563-B4DB-4E2F-9BA2-CA057B14C567}" type="pres">
      <dgm:prSet presAssocID="{08A54EA0-D66A-4120-A3EB-1F83B9541AEF}" presName="Name19" presStyleLbl="parChTrans1D2" presStyleIdx="1" presStyleCnt="2"/>
      <dgm:spPr/>
      <dgm:t>
        <a:bodyPr/>
        <a:lstStyle/>
        <a:p>
          <a:endParaRPr lang="en-US"/>
        </a:p>
      </dgm:t>
    </dgm:pt>
    <dgm:pt modelId="{C20157B0-CE61-40B1-B563-8063B1609C8B}" type="pres">
      <dgm:prSet presAssocID="{9F30B6E0-AAD5-43F5-8F97-2AEAF6678AE7}" presName="Name21" presStyleCnt="0"/>
      <dgm:spPr/>
    </dgm:pt>
    <dgm:pt modelId="{41DE9F58-72BF-4286-B50F-624EBDC73FD8}" type="pres">
      <dgm:prSet presAssocID="{9F30B6E0-AAD5-43F5-8F97-2AEAF6678AE7}" presName="level2Shape" presStyleLbl="node2" presStyleIdx="1" presStyleCnt="2"/>
      <dgm:spPr/>
      <dgm:t>
        <a:bodyPr/>
        <a:lstStyle/>
        <a:p>
          <a:endParaRPr lang="en-US"/>
        </a:p>
      </dgm:t>
    </dgm:pt>
    <dgm:pt modelId="{543605D8-5637-47CB-A99F-89D45F6116CE}" type="pres">
      <dgm:prSet presAssocID="{9F30B6E0-AAD5-43F5-8F97-2AEAF6678AE7}" presName="hierChild3" presStyleCnt="0"/>
      <dgm:spPr/>
    </dgm:pt>
    <dgm:pt modelId="{B165DA4E-AFA2-48C1-BFEA-94C2F1DAC096}" type="pres">
      <dgm:prSet presAssocID="{0F4935FE-F57A-4759-9A5E-0CC1C68D4397}" presName="Name19" presStyleLbl="parChTrans1D3" presStyleIdx="2" presStyleCnt="3"/>
      <dgm:spPr/>
      <dgm:t>
        <a:bodyPr/>
        <a:lstStyle/>
        <a:p>
          <a:endParaRPr lang="en-US"/>
        </a:p>
      </dgm:t>
    </dgm:pt>
    <dgm:pt modelId="{388F0FA3-67C6-493E-9437-26B0C52BB09F}" type="pres">
      <dgm:prSet presAssocID="{F41BD403-BDE2-4B7E-B402-8B72DC05D704}" presName="Name21" presStyleCnt="0"/>
      <dgm:spPr/>
    </dgm:pt>
    <dgm:pt modelId="{8C244737-6181-4B7C-A043-E930063957DB}" type="pres">
      <dgm:prSet presAssocID="{F41BD403-BDE2-4B7E-B402-8B72DC05D704}" presName="level2Shape" presStyleLbl="node3" presStyleIdx="2" presStyleCnt="3"/>
      <dgm:spPr/>
      <dgm:t>
        <a:bodyPr/>
        <a:lstStyle/>
        <a:p>
          <a:endParaRPr lang="en-US"/>
        </a:p>
      </dgm:t>
    </dgm:pt>
    <dgm:pt modelId="{C06B7797-BCAB-4BED-AB65-D4437E92832C}" type="pres">
      <dgm:prSet presAssocID="{F41BD403-BDE2-4B7E-B402-8B72DC05D704}" presName="hierChild3" presStyleCnt="0"/>
      <dgm:spPr/>
    </dgm:pt>
    <dgm:pt modelId="{DC0A54AE-3885-4393-B529-A4E4BA2FFF86}" type="pres">
      <dgm:prSet presAssocID="{50211C0F-D689-471A-849C-E3F25B89A09B}" presName="bgShapesFlow" presStyleCnt="0"/>
      <dgm:spPr/>
    </dgm:pt>
    <dgm:pt modelId="{D9F208A7-4870-4366-856E-ABF1ABF0B288}" type="pres">
      <dgm:prSet presAssocID="{3D2F6AFF-7DA7-47EB-9C3A-9D4F31914550}" presName="rectComp" presStyleCnt="0"/>
      <dgm:spPr/>
    </dgm:pt>
    <dgm:pt modelId="{3C50F6E1-2FEE-46F3-BBA0-DD30758FA9E1}" type="pres">
      <dgm:prSet presAssocID="{3D2F6AFF-7DA7-47EB-9C3A-9D4F31914550}" presName="bgRect" presStyleLbl="bgShp" presStyleIdx="0" presStyleCnt="3"/>
      <dgm:spPr/>
      <dgm:t>
        <a:bodyPr/>
        <a:lstStyle/>
        <a:p>
          <a:endParaRPr lang="en-US"/>
        </a:p>
      </dgm:t>
    </dgm:pt>
    <dgm:pt modelId="{AB59B51D-9AC6-425C-93C8-CD4E8DF6C034}" type="pres">
      <dgm:prSet presAssocID="{3D2F6AFF-7DA7-47EB-9C3A-9D4F31914550}" presName="bgRectTx" presStyleLbl="bgShp" presStyleIdx="0" presStyleCnt="3">
        <dgm:presLayoutVars>
          <dgm:bulletEnabled val="1"/>
        </dgm:presLayoutVars>
      </dgm:prSet>
      <dgm:spPr/>
      <dgm:t>
        <a:bodyPr/>
        <a:lstStyle/>
        <a:p>
          <a:endParaRPr lang="en-US"/>
        </a:p>
      </dgm:t>
    </dgm:pt>
    <dgm:pt modelId="{67A8E78C-2D86-4A5D-94ED-C8550199443C}" type="pres">
      <dgm:prSet presAssocID="{3D2F6AFF-7DA7-47EB-9C3A-9D4F31914550}" presName="spComp" presStyleCnt="0"/>
      <dgm:spPr/>
    </dgm:pt>
    <dgm:pt modelId="{94AC84F9-95EE-4F77-BDC1-F32EB0BD3281}" type="pres">
      <dgm:prSet presAssocID="{3D2F6AFF-7DA7-47EB-9C3A-9D4F31914550}" presName="vSp" presStyleCnt="0"/>
      <dgm:spPr/>
    </dgm:pt>
    <dgm:pt modelId="{0DE89A24-429F-440C-AF52-02073AE2EE1D}" type="pres">
      <dgm:prSet presAssocID="{654E4F99-7A59-46E4-84B2-288BAE6557B0}" presName="rectComp" presStyleCnt="0"/>
      <dgm:spPr/>
    </dgm:pt>
    <dgm:pt modelId="{FB127C10-5A41-4440-ADDC-E36D55525A48}" type="pres">
      <dgm:prSet presAssocID="{654E4F99-7A59-46E4-84B2-288BAE6557B0}" presName="bgRect" presStyleLbl="bgShp" presStyleIdx="1" presStyleCnt="3" custLinFactNeighborX="893" custLinFactNeighborY="62"/>
      <dgm:spPr/>
      <dgm:t>
        <a:bodyPr/>
        <a:lstStyle/>
        <a:p>
          <a:endParaRPr lang="en-US"/>
        </a:p>
      </dgm:t>
    </dgm:pt>
    <dgm:pt modelId="{B2F46056-D57E-47C5-8606-C5411805F806}" type="pres">
      <dgm:prSet presAssocID="{654E4F99-7A59-46E4-84B2-288BAE6557B0}" presName="bgRectTx" presStyleLbl="bgShp" presStyleIdx="1" presStyleCnt="3">
        <dgm:presLayoutVars>
          <dgm:bulletEnabled val="1"/>
        </dgm:presLayoutVars>
      </dgm:prSet>
      <dgm:spPr/>
      <dgm:t>
        <a:bodyPr/>
        <a:lstStyle/>
        <a:p>
          <a:endParaRPr lang="en-US"/>
        </a:p>
      </dgm:t>
    </dgm:pt>
    <dgm:pt modelId="{047C5597-3C32-44C1-A646-AC94C39B8AF7}" type="pres">
      <dgm:prSet presAssocID="{654E4F99-7A59-46E4-84B2-288BAE6557B0}" presName="spComp" presStyleCnt="0"/>
      <dgm:spPr/>
    </dgm:pt>
    <dgm:pt modelId="{CEEFFAA8-AD5B-4EAB-9F9A-48269A5BE7FB}" type="pres">
      <dgm:prSet presAssocID="{654E4F99-7A59-46E4-84B2-288BAE6557B0}" presName="vSp" presStyleCnt="0"/>
      <dgm:spPr/>
    </dgm:pt>
    <dgm:pt modelId="{82691A69-033B-4E2B-B7C8-99BB0A9D9950}" type="pres">
      <dgm:prSet presAssocID="{959960C5-3ED5-4E6A-A50C-B0C768392867}" presName="rectComp" presStyleCnt="0"/>
      <dgm:spPr/>
    </dgm:pt>
    <dgm:pt modelId="{10B409EB-4B7F-48B7-A047-6BCD76B59EBF}" type="pres">
      <dgm:prSet presAssocID="{959960C5-3ED5-4E6A-A50C-B0C768392867}" presName="bgRect" presStyleLbl="bgShp" presStyleIdx="2" presStyleCnt="3"/>
      <dgm:spPr/>
      <dgm:t>
        <a:bodyPr/>
        <a:lstStyle/>
        <a:p>
          <a:endParaRPr lang="en-US"/>
        </a:p>
      </dgm:t>
    </dgm:pt>
    <dgm:pt modelId="{E6C24470-DC99-4636-AF40-CEF96249FA90}" type="pres">
      <dgm:prSet presAssocID="{959960C5-3ED5-4E6A-A50C-B0C768392867}" presName="bgRectTx" presStyleLbl="bgShp" presStyleIdx="2" presStyleCnt="3">
        <dgm:presLayoutVars>
          <dgm:bulletEnabled val="1"/>
        </dgm:presLayoutVars>
      </dgm:prSet>
      <dgm:spPr/>
      <dgm:t>
        <a:bodyPr/>
        <a:lstStyle/>
        <a:p>
          <a:endParaRPr lang="en-US"/>
        </a:p>
      </dgm:t>
    </dgm:pt>
  </dgm:ptLst>
  <dgm:cxnLst>
    <dgm:cxn modelId="{04B4BB00-1201-476E-AC97-8C609662C253}" type="presOf" srcId="{B822E077-D3B0-4267-92BB-7395839CE553}" destId="{F38D0CFE-6E54-4779-9108-DCC91436AE2B}" srcOrd="0" destOrd="0" presId="urn:microsoft.com/office/officeart/2005/8/layout/hierarchy6"/>
    <dgm:cxn modelId="{17DC311B-4E36-4448-A310-42E0B9D2EDEC}" type="presOf" srcId="{D0D3F78A-01DC-428B-9790-F784EE78503B}" destId="{A9F6B5B5-BC52-49C8-8EDB-B28C18D85C5B}" srcOrd="0" destOrd="0" presId="urn:microsoft.com/office/officeart/2005/8/layout/hierarchy6"/>
    <dgm:cxn modelId="{C46403DD-3A96-4607-896A-A110FE52FBAA}" type="presOf" srcId="{660C2CB0-2D74-4FD8-A9F7-310E5E1BE0A8}" destId="{22849B58-9F19-470E-99CE-DC4A5F31DA58}" srcOrd="0" destOrd="0" presId="urn:microsoft.com/office/officeart/2005/8/layout/hierarchy6"/>
    <dgm:cxn modelId="{79D8F4A4-5B8A-4840-B43A-9321C393F0CD}" srcId="{50211C0F-D689-471A-849C-E3F25B89A09B}" destId="{B822E077-D3B0-4267-92BB-7395839CE553}" srcOrd="0" destOrd="0" parTransId="{02A94093-5547-40DC-98B6-230C52C5B894}" sibTransId="{510CA877-B9AA-4F92-A98C-A2B8451C9662}"/>
    <dgm:cxn modelId="{25F227C2-2F69-434A-9889-7E3AA2260FB9}" type="presOf" srcId="{9F30B6E0-AAD5-43F5-8F97-2AEAF6678AE7}" destId="{41DE9F58-72BF-4286-B50F-624EBDC73FD8}" srcOrd="0" destOrd="0" presId="urn:microsoft.com/office/officeart/2005/8/layout/hierarchy6"/>
    <dgm:cxn modelId="{47ABBD3A-7181-4E4D-96EA-24BCA64EFA78}" type="presOf" srcId="{3D2F6AFF-7DA7-47EB-9C3A-9D4F31914550}" destId="{AB59B51D-9AC6-425C-93C8-CD4E8DF6C034}" srcOrd="1" destOrd="0" presId="urn:microsoft.com/office/officeart/2005/8/layout/hierarchy6"/>
    <dgm:cxn modelId="{E5AC1D69-10CD-4134-A23E-38DA8B3CC47F}" type="presOf" srcId="{50211C0F-D689-471A-849C-E3F25B89A09B}" destId="{CF421C31-9BBE-423F-B446-A1AF69E67C1F}" srcOrd="0" destOrd="0" presId="urn:microsoft.com/office/officeart/2005/8/layout/hierarchy6"/>
    <dgm:cxn modelId="{76FB6D48-6142-4C64-8764-8837839F5088}" type="presOf" srcId="{654E4F99-7A59-46E4-84B2-288BAE6557B0}" destId="{FB127C10-5A41-4440-ADDC-E36D55525A48}" srcOrd="0" destOrd="0" presId="urn:microsoft.com/office/officeart/2005/8/layout/hierarchy6"/>
    <dgm:cxn modelId="{3C0CF61B-916B-4968-A8BD-DB0459031705}" type="presOf" srcId="{654E4F99-7A59-46E4-84B2-288BAE6557B0}" destId="{B2F46056-D57E-47C5-8606-C5411805F806}" srcOrd="1" destOrd="0" presId="urn:microsoft.com/office/officeart/2005/8/layout/hierarchy6"/>
    <dgm:cxn modelId="{D4412A4F-DDA0-48E3-A475-5383512F16FB}" type="presOf" srcId="{C117683B-B03A-418A-AE62-1685A6CF894F}" destId="{DF7C31EF-C775-4246-8FA5-566B91DC012D}" srcOrd="0" destOrd="0" presId="urn:microsoft.com/office/officeart/2005/8/layout/hierarchy6"/>
    <dgm:cxn modelId="{4FBCC947-878B-401E-A374-EDE34237CE7B}" srcId="{B822E077-D3B0-4267-92BB-7395839CE553}" destId="{9F30B6E0-AAD5-43F5-8F97-2AEAF6678AE7}" srcOrd="1" destOrd="0" parTransId="{08A54EA0-D66A-4120-A3EB-1F83B9541AEF}" sibTransId="{898A57DD-7041-4E24-AE1E-DC9E9B892172}"/>
    <dgm:cxn modelId="{C74AA628-C059-41D0-8A87-063B91421D96}" srcId="{B822E077-D3B0-4267-92BB-7395839CE553}" destId="{C117683B-B03A-418A-AE62-1685A6CF894F}" srcOrd="0" destOrd="0" parTransId="{682A4A5D-54E7-419A-9F95-421B97266888}" sibTransId="{0D163FE3-4BF1-46C7-ACC7-A63D7CE5C4A1}"/>
    <dgm:cxn modelId="{17349C2E-BEAA-438A-ABEB-9D27F45865C1}" srcId="{C117683B-B03A-418A-AE62-1685A6CF894F}" destId="{964FF35F-361A-4560-BA36-FF032510F6C5}" srcOrd="1" destOrd="0" parTransId="{D0D3F78A-01DC-428B-9790-F784EE78503B}" sibTransId="{E1B2542F-F7AB-4BAE-B0EC-79721E9B6C90}"/>
    <dgm:cxn modelId="{1E68E20F-5F7D-47A3-9787-18A2F226F8D9}" srcId="{C117683B-B03A-418A-AE62-1685A6CF894F}" destId="{660C2CB0-2D74-4FD8-A9F7-310E5E1BE0A8}" srcOrd="0" destOrd="0" parTransId="{B1D0D4D1-97F7-4377-82A1-F4C75441D7BA}" sibTransId="{C69C452D-C835-4822-A343-92587240E96F}"/>
    <dgm:cxn modelId="{155F25A4-F50C-4A6D-B612-CEB4C5BED0A9}" type="presOf" srcId="{0F4935FE-F57A-4759-9A5E-0CC1C68D4397}" destId="{B165DA4E-AFA2-48C1-BFEA-94C2F1DAC096}" srcOrd="0" destOrd="0" presId="urn:microsoft.com/office/officeart/2005/8/layout/hierarchy6"/>
    <dgm:cxn modelId="{5B4EAADC-967D-4054-8229-79496FD74606}" type="presOf" srcId="{F41BD403-BDE2-4B7E-B402-8B72DC05D704}" destId="{8C244737-6181-4B7C-A043-E930063957DB}" srcOrd="0" destOrd="0" presId="urn:microsoft.com/office/officeart/2005/8/layout/hierarchy6"/>
    <dgm:cxn modelId="{A06C5015-C599-4F2B-B2A3-926CA950C287}" srcId="{50211C0F-D689-471A-849C-E3F25B89A09B}" destId="{3D2F6AFF-7DA7-47EB-9C3A-9D4F31914550}" srcOrd="1" destOrd="0" parTransId="{0326858D-CE4F-4609-84C7-B190BEED7072}" sibTransId="{E4CD6E19-B432-4109-A2F8-EE0B6921AD94}"/>
    <dgm:cxn modelId="{0C318087-5BAE-4103-8F81-E623AA282349}" type="presOf" srcId="{959960C5-3ED5-4E6A-A50C-B0C768392867}" destId="{E6C24470-DC99-4636-AF40-CEF96249FA90}" srcOrd="1" destOrd="0" presId="urn:microsoft.com/office/officeart/2005/8/layout/hierarchy6"/>
    <dgm:cxn modelId="{7E8DB0C8-9C42-44AE-A6D7-2DB5C78D5D27}" srcId="{50211C0F-D689-471A-849C-E3F25B89A09B}" destId="{959960C5-3ED5-4E6A-A50C-B0C768392867}" srcOrd="3" destOrd="0" parTransId="{DF89959B-B18C-42DA-B034-7C5C31E09E2F}" sibTransId="{4EC61D07-7F4A-4B5B-BE75-DEAD82B1366B}"/>
    <dgm:cxn modelId="{A0E7E02E-5B20-4255-862D-4E526B4D1FA9}" type="presOf" srcId="{964FF35F-361A-4560-BA36-FF032510F6C5}" destId="{10DBBDA6-AE25-41A1-910B-7E27024A681E}" srcOrd="0" destOrd="0" presId="urn:microsoft.com/office/officeart/2005/8/layout/hierarchy6"/>
    <dgm:cxn modelId="{3BCF46F8-0966-40B3-9B0C-A72476BAB71D}" type="presOf" srcId="{959960C5-3ED5-4E6A-A50C-B0C768392867}" destId="{10B409EB-4B7F-48B7-A047-6BCD76B59EBF}" srcOrd="0" destOrd="0" presId="urn:microsoft.com/office/officeart/2005/8/layout/hierarchy6"/>
    <dgm:cxn modelId="{B8540C00-CFC6-4AD6-9C92-A9E5AD9DF7DA}" type="presOf" srcId="{3D2F6AFF-7DA7-47EB-9C3A-9D4F31914550}" destId="{3C50F6E1-2FEE-46F3-BBA0-DD30758FA9E1}" srcOrd="0" destOrd="0" presId="urn:microsoft.com/office/officeart/2005/8/layout/hierarchy6"/>
    <dgm:cxn modelId="{19062DB9-EC78-49FB-9F02-02D9AB36B263}" type="presOf" srcId="{B1D0D4D1-97F7-4377-82A1-F4C75441D7BA}" destId="{A75A4B1F-320E-45F3-B963-552277ACB978}" srcOrd="0" destOrd="0" presId="urn:microsoft.com/office/officeart/2005/8/layout/hierarchy6"/>
    <dgm:cxn modelId="{F03C1357-A918-4C8A-8B50-DDCAA26B520A}" type="presOf" srcId="{682A4A5D-54E7-419A-9F95-421B97266888}" destId="{A37E8498-63AA-46E9-BF4D-9F45979E673C}" srcOrd="0" destOrd="0" presId="urn:microsoft.com/office/officeart/2005/8/layout/hierarchy6"/>
    <dgm:cxn modelId="{9CE59341-DD41-4DCD-B140-1C288C69B1F7}" srcId="{9F30B6E0-AAD5-43F5-8F97-2AEAF6678AE7}" destId="{F41BD403-BDE2-4B7E-B402-8B72DC05D704}" srcOrd="0" destOrd="0" parTransId="{0F4935FE-F57A-4759-9A5E-0CC1C68D4397}" sibTransId="{D1A30295-2AFD-464B-BCC5-94156999DCEA}"/>
    <dgm:cxn modelId="{0D23822E-0EF4-41E7-A476-C995ED56A150}" srcId="{50211C0F-D689-471A-849C-E3F25B89A09B}" destId="{654E4F99-7A59-46E4-84B2-288BAE6557B0}" srcOrd="2" destOrd="0" parTransId="{D1F6A78D-96F7-4FB0-9E26-38F1BA44B8B8}" sibTransId="{0681C049-3378-44FC-BB5A-DA04E9504244}"/>
    <dgm:cxn modelId="{B322CFFF-A6A4-403F-9D08-A06BBB5A4144}" type="presOf" srcId="{08A54EA0-D66A-4120-A3EB-1F83B9541AEF}" destId="{3940A563-B4DB-4E2F-9BA2-CA057B14C567}" srcOrd="0" destOrd="0" presId="urn:microsoft.com/office/officeart/2005/8/layout/hierarchy6"/>
    <dgm:cxn modelId="{C839E4FB-EA1C-43B7-B2D7-A298C6EE1BED}" type="presParOf" srcId="{CF421C31-9BBE-423F-B446-A1AF69E67C1F}" destId="{200BF9B3-1F88-4E70-BC47-7D8E115320CB}" srcOrd="0" destOrd="0" presId="urn:microsoft.com/office/officeart/2005/8/layout/hierarchy6"/>
    <dgm:cxn modelId="{CB43724B-5833-4D1E-8CCF-796FC76AD781}" type="presParOf" srcId="{200BF9B3-1F88-4E70-BC47-7D8E115320CB}" destId="{A5581C5F-B399-4449-A27F-F038C6466ECE}" srcOrd="0" destOrd="0" presId="urn:microsoft.com/office/officeart/2005/8/layout/hierarchy6"/>
    <dgm:cxn modelId="{AF2501A3-3491-4A7E-B2D7-A7F5A1D58888}" type="presParOf" srcId="{200BF9B3-1F88-4E70-BC47-7D8E115320CB}" destId="{07112374-A1F5-4F6B-902A-66774ECA0043}" srcOrd="1" destOrd="0" presId="urn:microsoft.com/office/officeart/2005/8/layout/hierarchy6"/>
    <dgm:cxn modelId="{B02567A5-6E1A-49F5-B753-2D8C68DBE63F}" type="presParOf" srcId="{07112374-A1F5-4F6B-902A-66774ECA0043}" destId="{8DE7BE7E-9BA0-49C7-8295-79B2F972C9FF}" srcOrd="0" destOrd="0" presId="urn:microsoft.com/office/officeart/2005/8/layout/hierarchy6"/>
    <dgm:cxn modelId="{F767BA5B-944B-42F8-BC45-63BC63A65A91}" type="presParOf" srcId="{8DE7BE7E-9BA0-49C7-8295-79B2F972C9FF}" destId="{F38D0CFE-6E54-4779-9108-DCC91436AE2B}" srcOrd="0" destOrd="0" presId="urn:microsoft.com/office/officeart/2005/8/layout/hierarchy6"/>
    <dgm:cxn modelId="{0F8DB177-E596-476D-B32B-714D1AC514E0}" type="presParOf" srcId="{8DE7BE7E-9BA0-49C7-8295-79B2F972C9FF}" destId="{E2025A46-773C-43EC-A884-53EFFDFD2B33}" srcOrd="1" destOrd="0" presId="urn:microsoft.com/office/officeart/2005/8/layout/hierarchy6"/>
    <dgm:cxn modelId="{574A717E-E8BD-47CC-9CC4-672A63C9AE58}" type="presParOf" srcId="{E2025A46-773C-43EC-A884-53EFFDFD2B33}" destId="{A37E8498-63AA-46E9-BF4D-9F45979E673C}" srcOrd="0" destOrd="0" presId="urn:microsoft.com/office/officeart/2005/8/layout/hierarchy6"/>
    <dgm:cxn modelId="{03F2BC4A-8DE0-4637-A77E-605B18FE0D82}" type="presParOf" srcId="{E2025A46-773C-43EC-A884-53EFFDFD2B33}" destId="{706F897F-1B17-45BC-96EB-B2280C73E412}" srcOrd="1" destOrd="0" presId="urn:microsoft.com/office/officeart/2005/8/layout/hierarchy6"/>
    <dgm:cxn modelId="{B6A2DE42-4F24-4DC8-BD08-8D051D08E293}" type="presParOf" srcId="{706F897F-1B17-45BC-96EB-B2280C73E412}" destId="{DF7C31EF-C775-4246-8FA5-566B91DC012D}" srcOrd="0" destOrd="0" presId="urn:microsoft.com/office/officeart/2005/8/layout/hierarchy6"/>
    <dgm:cxn modelId="{2FE5A2E9-33C2-4C6E-93B4-9C8D9AECB30A}" type="presParOf" srcId="{706F897F-1B17-45BC-96EB-B2280C73E412}" destId="{590433D9-E98F-4742-AE88-8E4E9E49C2DE}" srcOrd="1" destOrd="0" presId="urn:microsoft.com/office/officeart/2005/8/layout/hierarchy6"/>
    <dgm:cxn modelId="{FFE53B91-5AE1-4567-B31C-72BDECA4D0DD}" type="presParOf" srcId="{590433D9-E98F-4742-AE88-8E4E9E49C2DE}" destId="{A75A4B1F-320E-45F3-B963-552277ACB978}" srcOrd="0" destOrd="0" presId="urn:microsoft.com/office/officeart/2005/8/layout/hierarchy6"/>
    <dgm:cxn modelId="{43FA9556-D5FF-4702-830D-660EBA79D254}" type="presParOf" srcId="{590433D9-E98F-4742-AE88-8E4E9E49C2DE}" destId="{FC590FC0-5D53-4464-A31B-136662C8EF1C}" srcOrd="1" destOrd="0" presId="urn:microsoft.com/office/officeart/2005/8/layout/hierarchy6"/>
    <dgm:cxn modelId="{B372D69B-70FF-44A6-BE75-5CD4DB61A7C3}" type="presParOf" srcId="{FC590FC0-5D53-4464-A31B-136662C8EF1C}" destId="{22849B58-9F19-470E-99CE-DC4A5F31DA58}" srcOrd="0" destOrd="0" presId="urn:microsoft.com/office/officeart/2005/8/layout/hierarchy6"/>
    <dgm:cxn modelId="{30CAA019-9A93-47B0-90C7-9D3D5D4C4EE0}" type="presParOf" srcId="{FC590FC0-5D53-4464-A31B-136662C8EF1C}" destId="{829BBC32-81E7-453D-A113-7C8864E328F7}" srcOrd="1" destOrd="0" presId="urn:microsoft.com/office/officeart/2005/8/layout/hierarchy6"/>
    <dgm:cxn modelId="{D970390E-40A0-489F-8217-7D2A313888B0}" type="presParOf" srcId="{590433D9-E98F-4742-AE88-8E4E9E49C2DE}" destId="{A9F6B5B5-BC52-49C8-8EDB-B28C18D85C5B}" srcOrd="2" destOrd="0" presId="urn:microsoft.com/office/officeart/2005/8/layout/hierarchy6"/>
    <dgm:cxn modelId="{E82C93D1-4AEF-440A-8703-A902C82803B2}" type="presParOf" srcId="{590433D9-E98F-4742-AE88-8E4E9E49C2DE}" destId="{1FE460FB-02CF-4041-B9B0-5D740BC119A1}" srcOrd="3" destOrd="0" presId="urn:microsoft.com/office/officeart/2005/8/layout/hierarchy6"/>
    <dgm:cxn modelId="{7F706DBE-5880-41A1-A389-8FADA7F8CC42}" type="presParOf" srcId="{1FE460FB-02CF-4041-B9B0-5D740BC119A1}" destId="{10DBBDA6-AE25-41A1-910B-7E27024A681E}" srcOrd="0" destOrd="0" presId="urn:microsoft.com/office/officeart/2005/8/layout/hierarchy6"/>
    <dgm:cxn modelId="{ADA2C2D9-18DB-4B33-B3F3-25ECBC6B3C08}" type="presParOf" srcId="{1FE460FB-02CF-4041-B9B0-5D740BC119A1}" destId="{1F6A9AAD-C9E8-44DB-B5AF-C2E2E9AE2A1D}" srcOrd="1" destOrd="0" presId="urn:microsoft.com/office/officeart/2005/8/layout/hierarchy6"/>
    <dgm:cxn modelId="{E79F5EDE-0E2F-485B-9132-977FFFAAD69C}" type="presParOf" srcId="{E2025A46-773C-43EC-A884-53EFFDFD2B33}" destId="{3940A563-B4DB-4E2F-9BA2-CA057B14C567}" srcOrd="2" destOrd="0" presId="urn:microsoft.com/office/officeart/2005/8/layout/hierarchy6"/>
    <dgm:cxn modelId="{1CCA1B65-76FF-4420-BB2A-95F7CAA870ED}" type="presParOf" srcId="{E2025A46-773C-43EC-A884-53EFFDFD2B33}" destId="{C20157B0-CE61-40B1-B563-8063B1609C8B}" srcOrd="3" destOrd="0" presId="urn:microsoft.com/office/officeart/2005/8/layout/hierarchy6"/>
    <dgm:cxn modelId="{ED6152A0-D5C8-4E33-B075-FF487E03828F}" type="presParOf" srcId="{C20157B0-CE61-40B1-B563-8063B1609C8B}" destId="{41DE9F58-72BF-4286-B50F-624EBDC73FD8}" srcOrd="0" destOrd="0" presId="urn:microsoft.com/office/officeart/2005/8/layout/hierarchy6"/>
    <dgm:cxn modelId="{065EB7C8-CEA1-4B78-9298-C8BD60A48DB4}" type="presParOf" srcId="{C20157B0-CE61-40B1-B563-8063B1609C8B}" destId="{543605D8-5637-47CB-A99F-89D45F6116CE}" srcOrd="1" destOrd="0" presId="urn:microsoft.com/office/officeart/2005/8/layout/hierarchy6"/>
    <dgm:cxn modelId="{79C775D9-A3C4-4CFE-80A8-E335919FE68F}" type="presParOf" srcId="{543605D8-5637-47CB-A99F-89D45F6116CE}" destId="{B165DA4E-AFA2-48C1-BFEA-94C2F1DAC096}" srcOrd="0" destOrd="0" presId="urn:microsoft.com/office/officeart/2005/8/layout/hierarchy6"/>
    <dgm:cxn modelId="{86A7E8EF-84FE-485B-9D89-DF4AAA42FD4E}" type="presParOf" srcId="{543605D8-5637-47CB-A99F-89D45F6116CE}" destId="{388F0FA3-67C6-493E-9437-26B0C52BB09F}" srcOrd="1" destOrd="0" presId="urn:microsoft.com/office/officeart/2005/8/layout/hierarchy6"/>
    <dgm:cxn modelId="{CA1EEEA4-E390-4017-99FF-EFBA72752883}" type="presParOf" srcId="{388F0FA3-67C6-493E-9437-26B0C52BB09F}" destId="{8C244737-6181-4B7C-A043-E930063957DB}" srcOrd="0" destOrd="0" presId="urn:microsoft.com/office/officeart/2005/8/layout/hierarchy6"/>
    <dgm:cxn modelId="{26103861-9017-468F-A730-E3DA41FC7B82}" type="presParOf" srcId="{388F0FA3-67C6-493E-9437-26B0C52BB09F}" destId="{C06B7797-BCAB-4BED-AB65-D4437E92832C}" srcOrd="1" destOrd="0" presId="urn:microsoft.com/office/officeart/2005/8/layout/hierarchy6"/>
    <dgm:cxn modelId="{B573C76D-7C18-4525-B9B2-F1E6180B5E6C}" type="presParOf" srcId="{CF421C31-9BBE-423F-B446-A1AF69E67C1F}" destId="{DC0A54AE-3885-4393-B529-A4E4BA2FFF86}" srcOrd="1" destOrd="0" presId="urn:microsoft.com/office/officeart/2005/8/layout/hierarchy6"/>
    <dgm:cxn modelId="{C2D86C1D-EAE6-412D-BD7B-E1997597589D}" type="presParOf" srcId="{DC0A54AE-3885-4393-B529-A4E4BA2FFF86}" destId="{D9F208A7-4870-4366-856E-ABF1ABF0B288}" srcOrd="0" destOrd="0" presId="urn:microsoft.com/office/officeart/2005/8/layout/hierarchy6"/>
    <dgm:cxn modelId="{A45FE5DB-6EFE-4958-B0B7-57053F1D67B4}" type="presParOf" srcId="{D9F208A7-4870-4366-856E-ABF1ABF0B288}" destId="{3C50F6E1-2FEE-46F3-BBA0-DD30758FA9E1}" srcOrd="0" destOrd="0" presId="urn:microsoft.com/office/officeart/2005/8/layout/hierarchy6"/>
    <dgm:cxn modelId="{EAA3C9A0-DF92-424B-BC21-B3DB463E3B46}" type="presParOf" srcId="{D9F208A7-4870-4366-856E-ABF1ABF0B288}" destId="{AB59B51D-9AC6-425C-93C8-CD4E8DF6C034}" srcOrd="1" destOrd="0" presId="urn:microsoft.com/office/officeart/2005/8/layout/hierarchy6"/>
    <dgm:cxn modelId="{FB415C23-12CD-4EE6-B3EA-A2EE6A7B22A6}" type="presParOf" srcId="{DC0A54AE-3885-4393-B529-A4E4BA2FFF86}" destId="{67A8E78C-2D86-4A5D-94ED-C8550199443C}" srcOrd="1" destOrd="0" presId="urn:microsoft.com/office/officeart/2005/8/layout/hierarchy6"/>
    <dgm:cxn modelId="{5F0163D9-36E4-41A5-8FDC-99DDCA593F6D}" type="presParOf" srcId="{67A8E78C-2D86-4A5D-94ED-C8550199443C}" destId="{94AC84F9-95EE-4F77-BDC1-F32EB0BD3281}" srcOrd="0" destOrd="0" presId="urn:microsoft.com/office/officeart/2005/8/layout/hierarchy6"/>
    <dgm:cxn modelId="{D9401E8D-BBAE-41F3-9C5D-C4FFDC2D3EC1}" type="presParOf" srcId="{DC0A54AE-3885-4393-B529-A4E4BA2FFF86}" destId="{0DE89A24-429F-440C-AF52-02073AE2EE1D}" srcOrd="2" destOrd="0" presId="urn:microsoft.com/office/officeart/2005/8/layout/hierarchy6"/>
    <dgm:cxn modelId="{61C171A5-5774-472E-8F42-D588AA69B361}" type="presParOf" srcId="{0DE89A24-429F-440C-AF52-02073AE2EE1D}" destId="{FB127C10-5A41-4440-ADDC-E36D55525A48}" srcOrd="0" destOrd="0" presId="urn:microsoft.com/office/officeart/2005/8/layout/hierarchy6"/>
    <dgm:cxn modelId="{5FA2425E-EF93-456C-93B8-9B9CEA9E3058}" type="presParOf" srcId="{0DE89A24-429F-440C-AF52-02073AE2EE1D}" destId="{B2F46056-D57E-47C5-8606-C5411805F806}" srcOrd="1" destOrd="0" presId="urn:microsoft.com/office/officeart/2005/8/layout/hierarchy6"/>
    <dgm:cxn modelId="{7547A864-97C5-4467-A91B-4419BB555585}" type="presParOf" srcId="{DC0A54AE-3885-4393-B529-A4E4BA2FFF86}" destId="{047C5597-3C32-44C1-A646-AC94C39B8AF7}" srcOrd="3" destOrd="0" presId="urn:microsoft.com/office/officeart/2005/8/layout/hierarchy6"/>
    <dgm:cxn modelId="{D20FFAC2-4A8D-4E9B-9047-4ABC9A42D79C}" type="presParOf" srcId="{047C5597-3C32-44C1-A646-AC94C39B8AF7}" destId="{CEEFFAA8-AD5B-4EAB-9F9A-48269A5BE7FB}" srcOrd="0" destOrd="0" presId="urn:microsoft.com/office/officeart/2005/8/layout/hierarchy6"/>
    <dgm:cxn modelId="{6771D299-CF7B-4716-947B-39A21C0D3EF5}" type="presParOf" srcId="{DC0A54AE-3885-4393-B529-A4E4BA2FFF86}" destId="{82691A69-033B-4E2B-B7C8-99BB0A9D9950}" srcOrd="4" destOrd="0" presId="urn:microsoft.com/office/officeart/2005/8/layout/hierarchy6"/>
    <dgm:cxn modelId="{F26E11AA-5050-4E63-88AE-C78B27D62F22}" type="presParOf" srcId="{82691A69-033B-4E2B-B7C8-99BB0A9D9950}" destId="{10B409EB-4B7F-48B7-A047-6BCD76B59EBF}" srcOrd="0" destOrd="0" presId="urn:microsoft.com/office/officeart/2005/8/layout/hierarchy6"/>
    <dgm:cxn modelId="{6CA10672-2D7C-4799-BAA3-0AA46F0888C2}" type="presParOf" srcId="{82691A69-033B-4E2B-B7C8-99BB0A9D9950}" destId="{E6C24470-DC99-4636-AF40-CEF96249FA90}"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409EB-4B7F-48B7-A047-6BCD76B59EBF}">
      <dsp:nvSpPr>
        <dsp:cNvPr id="0" name=""/>
        <dsp:cNvSpPr/>
      </dsp:nvSpPr>
      <dsp:spPr>
        <a:xfrm>
          <a:off x="0" y="2837314"/>
          <a:ext cx="8001056" cy="120797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kern="1200" smtClean="0">
              <a:latin typeface="Times New Roman" pitchFamily="18" charset="0"/>
              <a:cs typeface="Times New Roman" pitchFamily="18" charset="0"/>
            </a:rPr>
            <a:t>Con cấp 2</a:t>
          </a:r>
          <a:endParaRPr lang="en-US" sz="3600" kern="1200">
            <a:latin typeface="Times New Roman" pitchFamily="18" charset="0"/>
            <a:cs typeface="Times New Roman" pitchFamily="18" charset="0"/>
          </a:endParaRPr>
        </a:p>
      </dsp:txBody>
      <dsp:txXfrm>
        <a:off x="0" y="2837314"/>
        <a:ext cx="2400316" cy="1207971"/>
      </dsp:txXfrm>
    </dsp:sp>
    <dsp:sp modelId="{FB127C10-5A41-4440-ADDC-E36D55525A48}">
      <dsp:nvSpPr>
        <dsp:cNvPr id="0" name=""/>
        <dsp:cNvSpPr/>
      </dsp:nvSpPr>
      <dsp:spPr>
        <a:xfrm>
          <a:off x="0" y="1428014"/>
          <a:ext cx="8001056" cy="120797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kern="1200" smtClean="0">
              <a:latin typeface="Times New Roman" pitchFamily="18" charset="0"/>
              <a:cs typeface="Times New Roman" pitchFamily="18" charset="0"/>
            </a:rPr>
            <a:t>Con cấp 1</a:t>
          </a:r>
          <a:endParaRPr lang="en-US" sz="3600" kern="1200">
            <a:latin typeface="Times New Roman" pitchFamily="18" charset="0"/>
            <a:cs typeface="Times New Roman" pitchFamily="18" charset="0"/>
          </a:endParaRPr>
        </a:p>
      </dsp:txBody>
      <dsp:txXfrm>
        <a:off x="0" y="1428014"/>
        <a:ext cx="2400316" cy="1207971"/>
      </dsp:txXfrm>
    </dsp:sp>
    <dsp:sp modelId="{3C50F6E1-2FEE-46F3-BBA0-DD30758FA9E1}">
      <dsp:nvSpPr>
        <dsp:cNvPr id="0" name=""/>
        <dsp:cNvSpPr/>
      </dsp:nvSpPr>
      <dsp:spPr>
        <a:xfrm>
          <a:off x="0" y="18713"/>
          <a:ext cx="8001056" cy="120797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kern="1200" smtClean="0">
              <a:latin typeface="Times New Roman" pitchFamily="18" charset="0"/>
              <a:cs typeface="Times New Roman" pitchFamily="18" charset="0"/>
            </a:rPr>
            <a:t>Mẹ</a:t>
          </a:r>
          <a:endParaRPr lang="en-US" sz="3600" kern="1200">
            <a:latin typeface="Times New Roman" pitchFamily="18" charset="0"/>
            <a:cs typeface="Times New Roman" pitchFamily="18" charset="0"/>
          </a:endParaRPr>
        </a:p>
      </dsp:txBody>
      <dsp:txXfrm>
        <a:off x="0" y="18713"/>
        <a:ext cx="2400316" cy="1207971"/>
      </dsp:txXfrm>
    </dsp:sp>
    <dsp:sp modelId="{F38D0CFE-6E54-4779-9108-DCC91436AE2B}">
      <dsp:nvSpPr>
        <dsp:cNvPr id="0" name=""/>
        <dsp:cNvSpPr/>
      </dsp:nvSpPr>
      <dsp:spPr>
        <a:xfrm>
          <a:off x="4856431" y="119377"/>
          <a:ext cx="1509964" cy="10066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smtClean="0">
              <a:latin typeface="Times New Roman" pitchFamily="18" charset="0"/>
              <a:cs typeface="Times New Roman" pitchFamily="18" charset="0"/>
            </a:rPr>
            <a:t>Công ty mẹ A</a:t>
          </a:r>
          <a:endParaRPr lang="en-US" sz="2700" kern="1200">
            <a:latin typeface="Times New Roman" pitchFamily="18" charset="0"/>
            <a:cs typeface="Times New Roman" pitchFamily="18" charset="0"/>
          </a:endParaRPr>
        </a:p>
      </dsp:txBody>
      <dsp:txXfrm>
        <a:off x="4885915" y="148861"/>
        <a:ext cx="1450996" cy="947675"/>
      </dsp:txXfrm>
    </dsp:sp>
    <dsp:sp modelId="{A37E8498-63AA-46E9-BF4D-9F45979E673C}">
      <dsp:nvSpPr>
        <dsp:cNvPr id="0" name=""/>
        <dsp:cNvSpPr/>
      </dsp:nvSpPr>
      <dsp:spPr>
        <a:xfrm>
          <a:off x="4139198" y="1126021"/>
          <a:ext cx="1472215" cy="402657"/>
        </a:xfrm>
        <a:custGeom>
          <a:avLst/>
          <a:gdLst/>
          <a:ahLst/>
          <a:cxnLst/>
          <a:rect l="0" t="0" r="0" b="0"/>
          <a:pathLst>
            <a:path>
              <a:moveTo>
                <a:pt x="1472215" y="0"/>
              </a:moveTo>
              <a:lnTo>
                <a:pt x="1472215" y="201328"/>
              </a:lnTo>
              <a:lnTo>
                <a:pt x="0" y="201328"/>
              </a:lnTo>
              <a:lnTo>
                <a:pt x="0" y="4026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7C31EF-C775-4246-8FA5-566B91DC012D}">
      <dsp:nvSpPr>
        <dsp:cNvPr id="0" name=""/>
        <dsp:cNvSpPr/>
      </dsp:nvSpPr>
      <dsp:spPr>
        <a:xfrm>
          <a:off x="3384216" y="1528678"/>
          <a:ext cx="1509964" cy="10066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smtClean="0">
              <a:latin typeface="Times New Roman" pitchFamily="18" charset="0"/>
              <a:cs typeface="Times New Roman" pitchFamily="18" charset="0"/>
            </a:rPr>
            <a:t>Công ty Con B1</a:t>
          </a:r>
          <a:endParaRPr lang="en-US" sz="2700" kern="1200">
            <a:latin typeface="Times New Roman" pitchFamily="18" charset="0"/>
            <a:cs typeface="Times New Roman" pitchFamily="18" charset="0"/>
          </a:endParaRPr>
        </a:p>
      </dsp:txBody>
      <dsp:txXfrm>
        <a:off x="3413700" y="1558162"/>
        <a:ext cx="1450996" cy="947675"/>
      </dsp:txXfrm>
    </dsp:sp>
    <dsp:sp modelId="{A75A4B1F-320E-45F3-B963-552277ACB978}">
      <dsp:nvSpPr>
        <dsp:cNvPr id="0" name=""/>
        <dsp:cNvSpPr/>
      </dsp:nvSpPr>
      <dsp:spPr>
        <a:xfrm>
          <a:off x="3157721" y="2535321"/>
          <a:ext cx="981477" cy="402657"/>
        </a:xfrm>
        <a:custGeom>
          <a:avLst/>
          <a:gdLst/>
          <a:ahLst/>
          <a:cxnLst/>
          <a:rect l="0" t="0" r="0" b="0"/>
          <a:pathLst>
            <a:path>
              <a:moveTo>
                <a:pt x="981477" y="0"/>
              </a:moveTo>
              <a:lnTo>
                <a:pt x="981477" y="201328"/>
              </a:lnTo>
              <a:lnTo>
                <a:pt x="0" y="201328"/>
              </a:lnTo>
              <a:lnTo>
                <a:pt x="0" y="4026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849B58-9F19-470E-99CE-DC4A5F31DA58}">
      <dsp:nvSpPr>
        <dsp:cNvPr id="0" name=""/>
        <dsp:cNvSpPr/>
      </dsp:nvSpPr>
      <dsp:spPr>
        <a:xfrm>
          <a:off x="2402738" y="2937978"/>
          <a:ext cx="1509964" cy="10066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smtClean="0">
              <a:latin typeface="Times New Roman" pitchFamily="18" charset="0"/>
              <a:cs typeface="Times New Roman" pitchFamily="18" charset="0"/>
            </a:rPr>
            <a:t>Công ty cháu C1</a:t>
          </a:r>
          <a:endParaRPr lang="en-US" sz="2700" kern="1200">
            <a:latin typeface="Times New Roman" pitchFamily="18" charset="0"/>
            <a:cs typeface="Times New Roman" pitchFamily="18" charset="0"/>
          </a:endParaRPr>
        </a:p>
      </dsp:txBody>
      <dsp:txXfrm>
        <a:off x="2432222" y="2967462"/>
        <a:ext cx="1450996" cy="947675"/>
      </dsp:txXfrm>
    </dsp:sp>
    <dsp:sp modelId="{A9F6B5B5-BC52-49C8-8EDB-B28C18D85C5B}">
      <dsp:nvSpPr>
        <dsp:cNvPr id="0" name=""/>
        <dsp:cNvSpPr/>
      </dsp:nvSpPr>
      <dsp:spPr>
        <a:xfrm>
          <a:off x="4139198" y="2535321"/>
          <a:ext cx="981477" cy="402657"/>
        </a:xfrm>
        <a:custGeom>
          <a:avLst/>
          <a:gdLst/>
          <a:ahLst/>
          <a:cxnLst/>
          <a:rect l="0" t="0" r="0" b="0"/>
          <a:pathLst>
            <a:path>
              <a:moveTo>
                <a:pt x="0" y="0"/>
              </a:moveTo>
              <a:lnTo>
                <a:pt x="0" y="201328"/>
              </a:lnTo>
              <a:lnTo>
                <a:pt x="981477" y="201328"/>
              </a:lnTo>
              <a:lnTo>
                <a:pt x="981477" y="4026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DBBDA6-AE25-41A1-910B-7E27024A681E}">
      <dsp:nvSpPr>
        <dsp:cNvPr id="0" name=""/>
        <dsp:cNvSpPr/>
      </dsp:nvSpPr>
      <dsp:spPr>
        <a:xfrm>
          <a:off x="4365693" y="2937978"/>
          <a:ext cx="1509964" cy="10066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smtClean="0">
              <a:latin typeface="Times New Roman" pitchFamily="18" charset="0"/>
              <a:cs typeface="Times New Roman" pitchFamily="18" charset="0"/>
            </a:rPr>
            <a:t>Công ty cháu C2</a:t>
          </a:r>
          <a:endParaRPr lang="en-US" sz="2700" kern="1200">
            <a:latin typeface="Times New Roman" pitchFamily="18" charset="0"/>
            <a:cs typeface="Times New Roman" pitchFamily="18" charset="0"/>
          </a:endParaRPr>
        </a:p>
      </dsp:txBody>
      <dsp:txXfrm>
        <a:off x="4395177" y="2967462"/>
        <a:ext cx="1450996" cy="947675"/>
      </dsp:txXfrm>
    </dsp:sp>
    <dsp:sp modelId="{3940A563-B4DB-4E2F-9BA2-CA057B14C567}">
      <dsp:nvSpPr>
        <dsp:cNvPr id="0" name=""/>
        <dsp:cNvSpPr/>
      </dsp:nvSpPr>
      <dsp:spPr>
        <a:xfrm>
          <a:off x="5611414" y="1126021"/>
          <a:ext cx="1472215" cy="402657"/>
        </a:xfrm>
        <a:custGeom>
          <a:avLst/>
          <a:gdLst/>
          <a:ahLst/>
          <a:cxnLst/>
          <a:rect l="0" t="0" r="0" b="0"/>
          <a:pathLst>
            <a:path>
              <a:moveTo>
                <a:pt x="0" y="0"/>
              </a:moveTo>
              <a:lnTo>
                <a:pt x="0" y="201328"/>
              </a:lnTo>
              <a:lnTo>
                <a:pt x="1472215" y="201328"/>
              </a:lnTo>
              <a:lnTo>
                <a:pt x="1472215" y="4026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DE9F58-72BF-4286-B50F-624EBDC73FD8}">
      <dsp:nvSpPr>
        <dsp:cNvPr id="0" name=""/>
        <dsp:cNvSpPr/>
      </dsp:nvSpPr>
      <dsp:spPr>
        <a:xfrm>
          <a:off x="6328647" y="1528678"/>
          <a:ext cx="1509964" cy="10066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smtClean="0">
              <a:latin typeface="Times New Roman" pitchFamily="18" charset="0"/>
              <a:cs typeface="Times New Roman" pitchFamily="18" charset="0"/>
            </a:rPr>
            <a:t>Công ty con B2</a:t>
          </a:r>
          <a:endParaRPr lang="en-US" sz="2700" kern="1200">
            <a:latin typeface="Times New Roman" pitchFamily="18" charset="0"/>
            <a:cs typeface="Times New Roman" pitchFamily="18" charset="0"/>
          </a:endParaRPr>
        </a:p>
      </dsp:txBody>
      <dsp:txXfrm>
        <a:off x="6358131" y="1558162"/>
        <a:ext cx="1450996" cy="947675"/>
      </dsp:txXfrm>
    </dsp:sp>
    <dsp:sp modelId="{B165DA4E-AFA2-48C1-BFEA-94C2F1DAC096}">
      <dsp:nvSpPr>
        <dsp:cNvPr id="0" name=""/>
        <dsp:cNvSpPr/>
      </dsp:nvSpPr>
      <dsp:spPr>
        <a:xfrm>
          <a:off x="7037910" y="2535321"/>
          <a:ext cx="91440" cy="402657"/>
        </a:xfrm>
        <a:custGeom>
          <a:avLst/>
          <a:gdLst/>
          <a:ahLst/>
          <a:cxnLst/>
          <a:rect l="0" t="0" r="0" b="0"/>
          <a:pathLst>
            <a:path>
              <a:moveTo>
                <a:pt x="45720" y="0"/>
              </a:moveTo>
              <a:lnTo>
                <a:pt x="45720" y="4026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244737-6181-4B7C-A043-E930063957DB}">
      <dsp:nvSpPr>
        <dsp:cNvPr id="0" name=""/>
        <dsp:cNvSpPr/>
      </dsp:nvSpPr>
      <dsp:spPr>
        <a:xfrm>
          <a:off x="6328647" y="2937978"/>
          <a:ext cx="1509964" cy="10066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smtClean="0">
              <a:latin typeface="Times New Roman" pitchFamily="18" charset="0"/>
              <a:cs typeface="Times New Roman" pitchFamily="18" charset="0"/>
            </a:rPr>
            <a:t>Công ty cháu C3</a:t>
          </a:r>
          <a:endParaRPr lang="en-US" sz="2700" kern="1200">
            <a:latin typeface="Times New Roman" pitchFamily="18" charset="0"/>
            <a:cs typeface="Times New Roman" pitchFamily="18" charset="0"/>
          </a:endParaRPr>
        </a:p>
      </dsp:txBody>
      <dsp:txXfrm>
        <a:off x="6358131" y="2967462"/>
        <a:ext cx="1450996" cy="947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96AE1210-74C9-47D9-B885-C5DA91F062AC}" type="datetimeFigureOut">
              <a:rPr lang="en-US" smtClean="0"/>
              <a:pPr/>
              <a:t>11/18/2017</a:t>
            </a:fld>
            <a:endParaRPr lang="en-US"/>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E29EB28B-211B-49DB-AD38-5316912C4377}" type="slidenum">
              <a:rPr lang="en-US" smtClean="0"/>
              <a:pPr/>
              <a:t>‹#›</a:t>
            </a:fld>
            <a:endParaRPr lang="en-US"/>
          </a:p>
        </p:txBody>
      </p:sp>
    </p:spTree>
    <p:extLst>
      <p:ext uri="{BB962C8B-B14F-4D97-AF65-F5344CB8AC3E}">
        <p14:creationId xmlns:p14="http://schemas.microsoft.com/office/powerpoint/2010/main" val="1240542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B22E9729-C4AA-468D-A959-57DD9243D4AC}" type="slidenum">
              <a:rPr lang="en-US" smtClean="0"/>
              <a:pPr/>
              <a:t>39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C18B4B-3063-4DD8-99B5-F9484923596B}" type="datetime1">
              <a:rPr lang="en-US" smtClean="0"/>
              <a:t>11/18/2017</a:t>
            </a:fld>
            <a:endParaRPr lang="en-US"/>
          </a:p>
        </p:txBody>
      </p:sp>
      <p:sp>
        <p:nvSpPr>
          <p:cNvPr id="5" name="Footer Placeholder 4"/>
          <p:cNvSpPr>
            <a:spLocks noGrp="1"/>
          </p:cNvSpPr>
          <p:nvPr>
            <p:ph type="ftr" sz="quarter" idx="11"/>
          </p:nvPr>
        </p:nvSpPr>
        <p:spPr/>
        <p:txBody>
          <a:bodyPr/>
          <a:lstStyle/>
          <a:p>
            <a:r>
              <a:rPr lang="en-US" smtClean="0"/>
              <a:t>Bộ môn Kế toán Tài chính - HVTC</a:t>
            </a:r>
            <a:endParaRPr lang="en-US"/>
          </a:p>
        </p:txBody>
      </p:sp>
      <p:sp>
        <p:nvSpPr>
          <p:cNvPr id="6" name="Slide Number Placeholder 5"/>
          <p:cNvSpPr>
            <a:spLocks noGrp="1"/>
          </p:cNvSpPr>
          <p:nvPr>
            <p:ph type="sldNum" sz="quarter" idx="12"/>
          </p:nvPr>
        </p:nvSpPr>
        <p:spPr/>
        <p:txBody>
          <a:bodyPr/>
          <a:lstStyle/>
          <a:p>
            <a:fld id="{A2F27080-BE6A-4615-B54B-377432E2AE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444EC8-6551-49CB-B6AE-9B067961F337}" type="datetime1">
              <a:rPr lang="en-US" smtClean="0"/>
              <a:t>11/18/2017</a:t>
            </a:fld>
            <a:endParaRPr lang="en-US"/>
          </a:p>
        </p:txBody>
      </p:sp>
      <p:sp>
        <p:nvSpPr>
          <p:cNvPr id="5" name="Footer Placeholder 4"/>
          <p:cNvSpPr>
            <a:spLocks noGrp="1"/>
          </p:cNvSpPr>
          <p:nvPr>
            <p:ph type="ftr" sz="quarter" idx="11"/>
          </p:nvPr>
        </p:nvSpPr>
        <p:spPr/>
        <p:txBody>
          <a:bodyPr/>
          <a:lstStyle/>
          <a:p>
            <a:r>
              <a:rPr lang="en-US" smtClean="0"/>
              <a:t>Bộ môn Kế toán Tài chính - HVTC</a:t>
            </a:r>
            <a:endParaRPr lang="en-US"/>
          </a:p>
        </p:txBody>
      </p:sp>
      <p:sp>
        <p:nvSpPr>
          <p:cNvPr id="6" name="Slide Number Placeholder 5"/>
          <p:cNvSpPr>
            <a:spLocks noGrp="1"/>
          </p:cNvSpPr>
          <p:nvPr>
            <p:ph type="sldNum" sz="quarter" idx="12"/>
          </p:nvPr>
        </p:nvSpPr>
        <p:spPr/>
        <p:txBody>
          <a:bodyPr/>
          <a:lstStyle/>
          <a:p>
            <a:fld id="{A2F27080-BE6A-4615-B54B-377432E2AE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81E567-9151-4C98-A1A7-7ED034D36D4E}" type="datetime1">
              <a:rPr lang="en-US" smtClean="0"/>
              <a:t>11/18/2017</a:t>
            </a:fld>
            <a:endParaRPr lang="en-US"/>
          </a:p>
        </p:txBody>
      </p:sp>
      <p:sp>
        <p:nvSpPr>
          <p:cNvPr id="5" name="Footer Placeholder 4"/>
          <p:cNvSpPr>
            <a:spLocks noGrp="1"/>
          </p:cNvSpPr>
          <p:nvPr>
            <p:ph type="ftr" sz="quarter" idx="11"/>
          </p:nvPr>
        </p:nvSpPr>
        <p:spPr/>
        <p:txBody>
          <a:bodyPr/>
          <a:lstStyle/>
          <a:p>
            <a:r>
              <a:rPr lang="en-US" smtClean="0"/>
              <a:t>Bộ môn Kế toán Tài chính - HVTC</a:t>
            </a:r>
            <a:endParaRPr lang="en-US"/>
          </a:p>
        </p:txBody>
      </p:sp>
      <p:sp>
        <p:nvSpPr>
          <p:cNvPr id="6" name="Slide Number Placeholder 5"/>
          <p:cNvSpPr>
            <a:spLocks noGrp="1"/>
          </p:cNvSpPr>
          <p:nvPr>
            <p:ph type="sldNum" sz="quarter" idx="12"/>
          </p:nvPr>
        </p:nvSpPr>
        <p:spPr/>
        <p:txBody>
          <a:bodyPr/>
          <a:lstStyle/>
          <a:p>
            <a:fld id="{A2F27080-BE6A-4615-B54B-377432E2AED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1BB2766-5AB9-418A-AB2B-6F5EBA40A70F}" type="datetime1">
              <a:rPr lang="en-US" smtClean="0"/>
              <a:t>11/18/2017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Bộ môn Kế toán Tài chính - HVTC</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E1157D3-5D85-4311-A9A0-7B48ECE7E79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E2EC11-7A87-46A8-AF6D-3696F1B02404}" type="datetime1">
              <a:rPr lang="en-US" smtClean="0"/>
              <a:t>11/18/2017</a:t>
            </a:fld>
            <a:endParaRPr lang="en-US"/>
          </a:p>
        </p:txBody>
      </p:sp>
      <p:sp>
        <p:nvSpPr>
          <p:cNvPr id="5" name="Footer Placeholder 4"/>
          <p:cNvSpPr>
            <a:spLocks noGrp="1"/>
          </p:cNvSpPr>
          <p:nvPr>
            <p:ph type="ftr" sz="quarter" idx="11"/>
          </p:nvPr>
        </p:nvSpPr>
        <p:spPr/>
        <p:txBody>
          <a:bodyPr/>
          <a:lstStyle/>
          <a:p>
            <a:r>
              <a:rPr lang="en-US" smtClean="0"/>
              <a:t>Bộ môn Kế toán Tài chính - HVTC</a:t>
            </a:r>
            <a:endParaRPr lang="en-US"/>
          </a:p>
        </p:txBody>
      </p:sp>
      <p:sp>
        <p:nvSpPr>
          <p:cNvPr id="6" name="Slide Number Placeholder 5"/>
          <p:cNvSpPr>
            <a:spLocks noGrp="1"/>
          </p:cNvSpPr>
          <p:nvPr>
            <p:ph type="sldNum" sz="quarter" idx="12"/>
          </p:nvPr>
        </p:nvSpPr>
        <p:spPr/>
        <p:txBody>
          <a:bodyPr/>
          <a:lstStyle/>
          <a:p>
            <a:fld id="{A2F27080-BE6A-4615-B54B-377432E2AE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22AFE3-6D60-4105-856F-84DE9B6AB1D1}" type="datetime1">
              <a:rPr lang="en-US" smtClean="0"/>
              <a:t>11/18/2017</a:t>
            </a:fld>
            <a:endParaRPr lang="en-US"/>
          </a:p>
        </p:txBody>
      </p:sp>
      <p:sp>
        <p:nvSpPr>
          <p:cNvPr id="5" name="Footer Placeholder 4"/>
          <p:cNvSpPr>
            <a:spLocks noGrp="1"/>
          </p:cNvSpPr>
          <p:nvPr>
            <p:ph type="ftr" sz="quarter" idx="11"/>
          </p:nvPr>
        </p:nvSpPr>
        <p:spPr/>
        <p:txBody>
          <a:bodyPr/>
          <a:lstStyle/>
          <a:p>
            <a:r>
              <a:rPr lang="en-US" smtClean="0"/>
              <a:t>Bộ môn Kế toán Tài chính - HVTC</a:t>
            </a:r>
            <a:endParaRPr lang="en-US"/>
          </a:p>
        </p:txBody>
      </p:sp>
      <p:sp>
        <p:nvSpPr>
          <p:cNvPr id="6" name="Slide Number Placeholder 5"/>
          <p:cNvSpPr>
            <a:spLocks noGrp="1"/>
          </p:cNvSpPr>
          <p:nvPr>
            <p:ph type="sldNum" sz="quarter" idx="12"/>
          </p:nvPr>
        </p:nvSpPr>
        <p:spPr/>
        <p:txBody>
          <a:bodyPr/>
          <a:lstStyle/>
          <a:p>
            <a:fld id="{A2F27080-BE6A-4615-B54B-377432E2AE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19EE1-864E-4EED-ACAF-BF78C49C5B82}" type="datetime1">
              <a:rPr lang="en-US" smtClean="0"/>
              <a:t>11/18/2017</a:t>
            </a:fld>
            <a:endParaRPr lang="en-US"/>
          </a:p>
        </p:txBody>
      </p:sp>
      <p:sp>
        <p:nvSpPr>
          <p:cNvPr id="6" name="Footer Placeholder 5"/>
          <p:cNvSpPr>
            <a:spLocks noGrp="1"/>
          </p:cNvSpPr>
          <p:nvPr>
            <p:ph type="ftr" sz="quarter" idx="11"/>
          </p:nvPr>
        </p:nvSpPr>
        <p:spPr/>
        <p:txBody>
          <a:bodyPr/>
          <a:lstStyle/>
          <a:p>
            <a:r>
              <a:rPr lang="en-US" smtClean="0"/>
              <a:t>Bộ môn Kế toán Tài chính - HVTC</a:t>
            </a:r>
            <a:endParaRPr lang="en-US"/>
          </a:p>
        </p:txBody>
      </p:sp>
      <p:sp>
        <p:nvSpPr>
          <p:cNvPr id="7" name="Slide Number Placeholder 6"/>
          <p:cNvSpPr>
            <a:spLocks noGrp="1"/>
          </p:cNvSpPr>
          <p:nvPr>
            <p:ph type="sldNum" sz="quarter" idx="12"/>
          </p:nvPr>
        </p:nvSpPr>
        <p:spPr/>
        <p:txBody>
          <a:bodyPr/>
          <a:lstStyle/>
          <a:p>
            <a:fld id="{A2F27080-BE6A-4615-B54B-377432E2AE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E52E60-EDB2-4BB8-95DD-F2A114409DF9}" type="datetime1">
              <a:rPr lang="en-US" smtClean="0"/>
              <a:t>11/18/2017</a:t>
            </a:fld>
            <a:endParaRPr lang="en-US"/>
          </a:p>
        </p:txBody>
      </p:sp>
      <p:sp>
        <p:nvSpPr>
          <p:cNvPr id="8" name="Footer Placeholder 7"/>
          <p:cNvSpPr>
            <a:spLocks noGrp="1"/>
          </p:cNvSpPr>
          <p:nvPr>
            <p:ph type="ftr" sz="quarter" idx="11"/>
          </p:nvPr>
        </p:nvSpPr>
        <p:spPr/>
        <p:txBody>
          <a:bodyPr/>
          <a:lstStyle/>
          <a:p>
            <a:r>
              <a:rPr lang="en-US" smtClean="0"/>
              <a:t>Bộ môn Kế toán Tài chính - HVTC</a:t>
            </a:r>
            <a:endParaRPr lang="en-US"/>
          </a:p>
        </p:txBody>
      </p:sp>
      <p:sp>
        <p:nvSpPr>
          <p:cNvPr id="9" name="Slide Number Placeholder 8"/>
          <p:cNvSpPr>
            <a:spLocks noGrp="1"/>
          </p:cNvSpPr>
          <p:nvPr>
            <p:ph type="sldNum" sz="quarter" idx="12"/>
          </p:nvPr>
        </p:nvSpPr>
        <p:spPr/>
        <p:txBody>
          <a:bodyPr/>
          <a:lstStyle/>
          <a:p>
            <a:fld id="{A2F27080-BE6A-4615-B54B-377432E2AE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5F753E-8503-4852-AD7A-75882755695E}" type="datetime1">
              <a:rPr lang="en-US" smtClean="0"/>
              <a:t>11/18/2017</a:t>
            </a:fld>
            <a:endParaRPr lang="en-US"/>
          </a:p>
        </p:txBody>
      </p:sp>
      <p:sp>
        <p:nvSpPr>
          <p:cNvPr id="4" name="Footer Placeholder 3"/>
          <p:cNvSpPr>
            <a:spLocks noGrp="1"/>
          </p:cNvSpPr>
          <p:nvPr>
            <p:ph type="ftr" sz="quarter" idx="11"/>
          </p:nvPr>
        </p:nvSpPr>
        <p:spPr/>
        <p:txBody>
          <a:bodyPr/>
          <a:lstStyle/>
          <a:p>
            <a:r>
              <a:rPr lang="en-US" smtClean="0"/>
              <a:t>Bộ môn Kế toán Tài chính - HVTC</a:t>
            </a:r>
            <a:endParaRPr lang="en-US"/>
          </a:p>
        </p:txBody>
      </p:sp>
      <p:sp>
        <p:nvSpPr>
          <p:cNvPr id="5" name="Slide Number Placeholder 4"/>
          <p:cNvSpPr>
            <a:spLocks noGrp="1"/>
          </p:cNvSpPr>
          <p:nvPr>
            <p:ph type="sldNum" sz="quarter" idx="12"/>
          </p:nvPr>
        </p:nvSpPr>
        <p:spPr/>
        <p:txBody>
          <a:bodyPr/>
          <a:lstStyle/>
          <a:p>
            <a:fld id="{A2F27080-BE6A-4615-B54B-377432E2AE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1BCDF-FDD9-4C65-B92A-E1A67E1FFCC6}" type="datetime1">
              <a:rPr lang="en-US" smtClean="0"/>
              <a:t>11/18/2017</a:t>
            </a:fld>
            <a:endParaRPr lang="en-US"/>
          </a:p>
        </p:txBody>
      </p:sp>
      <p:sp>
        <p:nvSpPr>
          <p:cNvPr id="3" name="Footer Placeholder 2"/>
          <p:cNvSpPr>
            <a:spLocks noGrp="1"/>
          </p:cNvSpPr>
          <p:nvPr>
            <p:ph type="ftr" sz="quarter" idx="11"/>
          </p:nvPr>
        </p:nvSpPr>
        <p:spPr/>
        <p:txBody>
          <a:bodyPr/>
          <a:lstStyle/>
          <a:p>
            <a:r>
              <a:rPr lang="en-US" smtClean="0"/>
              <a:t>Bộ môn Kế toán Tài chính - HVTC</a:t>
            </a:r>
            <a:endParaRPr lang="en-US"/>
          </a:p>
        </p:txBody>
      </p:sp>
      <p:sp>
        <p:nvSpPr>
          <p:cNvPr id="4" name="Slide Number Placeholder 3"/>
          <p:cNvSpPr>
            <a:spLocks noGrp="1"/>
          </p:cNvSpPr>
          <p:nvPr>
            <p:ph type="sldNum" sz="quarter" idx="12"/>
          </p:nvPr>
        </p:nvSpPr>
        <p:spPr/>
        <p:txBody>
          <a:bodyPr/>
          <a:lstStyle/>
          <a:p>
            <a:fld id="{A2F27080-BE6A-4615-B54B-377432E2AE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F7A508-A9B0-4527-8996-9C2CEA744F35}" type="datetime1">
              <a:rPr lang="en-US" smtClean="0"/>
              <a:t>11/18/2017</a:t>
            </a:fld>
            <a:endParaRPr lang="en-US"/>
          </a:p>
        </p:txBody>
      </p:sp>
      <p:sp>
        <p:nvSpPr>
          <p:cNvPr id="6" name="Footer Placeholder 5"/>
          <p:cNvSpPr>
            <a:spLocks noGrp="1"/>
          </p:cNvSpPr>
          <p:nvPr>
            <p:ph type="ftr" sz="quarter" idx="11"/>
          </p:nvPr>
        </p:nvSpPr>
        <p:spPr/>
        <p:txBody>
          <a:bodyPr/>
          <a:lstStyle/>
          <a:p>
            <a:r>
              <a:rPr lang="en-US" smtClean="0"/>
              <a:t>Bộ môn Kế toán Tài chính - HVTC</a:t>
            </a:r>
            <a:endParaRPr lang="en-US"/>
          </a:p>
        </p:txBody>
      </p:sp>
      <p:sp>
        <p:nvSpPr>
          <p:cNvPr id="7" name="Slide Number Placeholder 6"/>
          <p:cNvSpPr>
            <a:spLocks noGrp="1"/>
          </p:cNvSpPr>
          <p:nvPr>
            <p:ph type="sldNum" sz="quarter" idx="12"/>
          </p:nvPr>
        </p:nvSpPr>
        <p:spPr/>
        <p:txBody>
          <a:bodyPr/>
          <a:lstStyle/>
          <a:p>
            <a:fld id="{A2F27080-BE6A-4615-B54B-377432E2AE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1A1FB7-694E-441A-B459-07C914104976}" type="datetime1">
              <a:rPr lang="en-US" smtClean="0"/>
              <a:t>11/18/2017</a:t>
            </a:fld>
            <a:endParaRPr lang="en-US"/>
          </a:p>
        </p:txBody>
      </p:sp>
      <p:sp>
        <p:nvSpPr>
          <p:cNvPr id="6" name="Footer Placeholder 5"/>
          <p:cNvSpPr>
            <a:spLocks noGrp="1"/>
          </p:cNvSpPr>
          <p:nvPr>
            <p:ph type="ftr" sz="quarter" idx="11"/>
          </p:nvPr>
        </p:nvSpPr>
        <p:spPr/>
        <p:txBody>
          <a:bodyPr/>
          <a:lstStyle/>
          <a:p>
            <a:r>
              <a:rPr lang="en-US" smtClean="0"/>
              <a:t>Bộ môn Kế toán Tài chính - HVTC</a:t>
            </a:r>
            <a:endParaRPr lang="en-US"/>
          </a:p>
        </p:txBody>
      </p:sp>
      <p:sp>
        <p:nvSpPr>
          <p:cNvPr id="7" name="Slide Number Placeholder 6"/>
          <p:cNvSpPr>
            <a:spLocks noGrp="1"/>
          </p:cNvSpPr>
          <p:nvPr>
            <p:ph type="sldNum" sz="quarter" idx="12"/>
          </p:nvPr>
        </p:nvSpPr>
        <p:spPr/>
        <p:txBody>
          <a:bodyPr/>
          <a:lstStyle/>
          <a:p>
            <a:fld id="{A2F27080-BE6A-4615-B54B-377432E2AE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8DF01-A484-4517-AF58-4D0CD7B66D1E}" type="datetime1">
              <a:rPr lang="en-US" smtClean="0"/>
              <a:t>11/18/2017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Bộ môn Kế toán Tài chính - HVTC</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F27080-BE6A-4615-B54B-377432E2AE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C&#193;C%20V&#205;%20D&#7908;%20MINH%20HO&#7840;%20KHI%20L&#7852;P%20BCTC%20HN%20dasua%20t1.2016.doc"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hyperlink" Target="C&#193;C%20V&#205;%20D&#7908;%20MINH%20HO&#7840;%20KHI%20L&#7852;P%20BCTC%20HN.doc" TargetMode="External"/><Relationship Id="rId2" Type="http://schemas.openxmlformats.org/officeDocument/2006/relationships/hyperlink" Target="C&#193;C%20V&#205;%20D&#7908;%20MINH%20HO&#7840;%20KHI%20L&#7852;P%20BCTC%20HN%20dasua%20t1.2016.doc"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hyperlink" Target="C&#193;C%20V&#205;%20D&#7908;%20MINH%20HO&#7840;%20KHI%20L&#7852;P%20BCTC%20HN%20dasua%20t1.2016.doc" TargetMode="Externa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C&#193;C%20V&#205;%20D&#7908;%20MINH%20HO&#7840;%20KHI%20L&#7852;P%20BCTC%20HN%20dasua%20t1.2016.doc" TargetMode="Externa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C&#193;C%20V&#205;%20D&#7908;%20MINH%20HO&#7840;%20KHI%20L&#7852;P%20BCTC%20HN%20dasua%20t1.2016.doc" TargetMode="Externa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C&#193;C%20V&#205;%20D&#7908;%20MINH%20HO&#7840;%20KHI%20L&#7852;P%20BCTC%20HN%20dasua%20t1.2016.doc" TargetMode="External"/><Relationship Id="rId2" Type="http://schemas.openxmlformats.org/officeDocument/2006/relationships/hyperlink" Target="C&#193;C%20V&#205;%20D&#7908;%20MINH%20HO&#7840;%20KHI%20L&#7852;P%20BCTC%20HN.doc"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hyperlink" Target="C&#193;C%20V&#205;%20D&#7908;%20MINH%20HO&#7840;%20KHI%20L&#7852;P%20BCTC%20HN%20dasua%20t1.2016.doc" TargetMode="Externa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hyperlink" Target="C&#193;C%20V&#205;%20D&#7908;%20MINH%20HO&#7840;%20KHI%20L&#7852;P%20BCTC%20HN%20dasua%20t1.2016.doc"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pPr>
              <a:defRPr/>
            </a:pPr>
            <a:fld id="{3922B70D-C2FB-4548-8167-430D8C4D7F41}" type="slidenum">
              <a:rPr lang="en-US"/>
              <a:pPr>
                <a:defRPr/>
              </a:pPr>
              <a:t>1</a:t>
            </a:fld>
            <a:endParaRPr lang="en-US"/>
          </a:p>
        </p:txBody>
      </p:sp>
      <p:sp>
        <p:nvSpPr>
          <p:cNvPr id="4100" name="Text Box 5"/>
          <p:cNvSpPr txBox="1">
            <a:spLocks noChangeArrowheads="1"/>
          </p:cNvSpPr>
          <p:nvPr/>
        </p:nvSpPr>
        <p:spPr bwMode="auto">
          <a:xfrm>
            <a:off x="179512" y="1772816"/>
            <a:ext cx="8964488" cy="1200329"/>
          </a:xfrm>
          <a:prstGeom prst="rect">
            <a:avLst/>
          </a:prstGeom>
          <a:noFill/>
          <a:ln w="9525">
            <a:noFill/>
            <a:miter lim="800000"/>
            <a:headEnd/>
            <a:tailEnd/>
          </a:ln>
        </p:spPr>
        <p:txBody>
          <a:bodyPr wrap="square">
            <a:spAutoFit/>
          </a:bodyPr>
          <a:lstStyle/>
          <a:p>
            <a:pPr algn="ctr"/>
            <a:r>
              <a:rPr lang="en-US" sz="3600" b="1" baseline="0" smtClean="0">
                <a:latin typeface="Times New Roman" pitchFamily="18" charset="0"/>
              </a:rPr>
              <a:t>Chương</a:t>
            </a:r>
            <a:r>
              <a:rPr lang="en-US" sz="3600" b="1" smtClean="0">
                <a:latin typeface="Times New Roman" pitchFamily="18" charset="0"/>
              </a:rPr>
              <a:t> 3: </a:t>
            </a:r>
          </a:p>
          <a:p>
            <a:pPr algn="ctr"/>
            <a:r>
              <a:rPr lang="en-US" sz="3600" b="1" baseline="0" smtClean="0">
                <a:latin typeface="Times New Roman" pitchFamily="18" charset="0"/>
              </a:rPr>
              <a:t>BÁO </a:t>
            </a:r>
            <a:r>
              <a:rPr lang="en-US" sz="3600" b="1" baseline="0">
                <a:latin typeface="Times New Roman" pitchFamily="18" charset="0"/>
              </a:rPr>
              <a:t>CÁO TÀI CHÍNH HỢP NHẤT</a:t>
            </a:r>
          </a:p>
        </p:txBody>
      </p:sp>
      <p:pic>
        <p:nvPicPr>
          <p:cNvPr id="8" name="Picture 14"/>
          <p:cNvPicPr>
            <a:picLocks noChangeAspect="1" noChangeArrowheads="1"/>
          </p:cNvPicPr>
          <p:nvPr/>
        </p:nvPicPr>
        <p:blipFill>
          <a:blip r:embed="rId2">
            <a:lum bright="12000"/>
            <a:extLst>
              <a:ext uri="{28A0092B-C50C-407E-A947-70E740481C1C}">
                <a14:useLocalDpi xmlns:a14="http://schemas.microsoft.com/office/drawing/2010/main" val="0"/>
              </a:ext>
            </a:extLst>
          </a:blip>
          <a:srcRect/>
          <a:stretch>
            <a:fillRect/>
          </a:stretch>
        </p:blipFill>
        <p:spPr bwMode="auto">
          <a:xfrm>
            <a:off x="0" y="0"/>
            <a:ext cx="9144000" cy="130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a:xfrm>
            <a:off x="2843808" y="6165304"/>
            <a:ext cx="3672408" cy="556171"/>
          </a:xfrm>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142852"/>
            <a:ext cx="7877478" cy="584775"/>
          </a:xfrm>
          <a:prstGeom prst="rect">
            <a:avLst/>
          </a:prstGeom>
        </p:spPr>
        <p:txBody>
          <a:bodyPr wrap="none">
            <a:spAutoFit/>
          </a:bodyPr>
          <a:lstStyle/>
          <a:p>
            <a:pPr>
              <a:spcBef>
                <a:spcPts val="1200"/>
              </a:spcBef>
            </a:pPr>
            <a:r>
              <a:rPr lang="en-US" sz="3200" b="1" smtClean="0">
                <a:solidFill>
                  <a:srgbClr val="FF0000"/>
                </a:solidFill>
                <a:latin typeface="Times New Roman" pitchFamily="18" charset="0"/>
                <a:cs typeface="Times New Roman" pitchFamily="18" charset="0"/>
              </a:rPr>
              <a:t>3.1.1. Khái niệm và mục đích lập BCTC HN</a:t>
            </a:r>
          </a:p>
        </p:txBody>
      </p:sp>
      <p:sp>
        <p:nvSpPr>
          <p:cNvPr id="3" name="TextBox 2"/>
          <p:cNvSpPr txBox="1"/>
          <p:nvPr/>
        </p:nvSpPr>
        <p:spPr>
          <a:xfrm>
            <a:off x="0" y="785794"/>
            <a:ext cx="9144000" cy="3785652"/>
          </a:xfrm>
          <a:prstGeom prst="rect">
            <a:avLst/>
          </a:prstGeom>
          <a:noFill/>
        </p:spPr>
        <p:txBody>
          <a:bodyPr wrap="square" rtlCol="0">
            <a:spAutoFit/>
          </a:bodyPr>
          <a:lstStyle/>
          <a:p>
            <a:pPr algn="just">
              <a:buFont typeface="Wingdings" pitchFamily="2" charset="2"/>
              <a:buChar char="v"/>
            </a:pPr>
            <a:r>
              <a:rPr lang="en-US" sz="2400" b="1" smtClean="0">
                <a:latin typeface="Times New Roman" pitchFamily="18" charset="0"/>
                <a:cs typeface="Times New Roman" pitchFamily="18" charset="0"/>
              </a:rPr>
              <a:t>Theo  IFRS10 (2011): </a:t>
            </a:r>
            <a:r>
              <a:rPr lang="en-US" sz="2400" smtClean="0">
                <a:latin typeface="Times New Roman" pitchFamily="18" charset="0"/>
                <a:cs typeface="Times New Roman" pitchFamily="18" charset="0"/>
              </a:rPr>
              <a:t>“</a:t>
            </a:r>
            <a:r>
              <a:rPr lang="en-US" sz="2400" i="1" smtClean="0">
                <a:latin typeface="Times New Roman" pitchFamily="18" charset="0"/>
                <a:cs typeface="Times New Roman" pitchFamily="18" charset="0"/>
              </a:rPr>
              <a:t>BCTC HN là BCTC của một nhóm mà trong đó TS, NPT, VCSH, TN, CP và các dòng tiền của công ty mẹ và các công ty con của nó được trình bày như một thực thể kinh tế duy nhất</a:t>
            </a:r>
            <a:r>
              <a:rPr lang="en-US" sz="2400" smtClean="0">
                <a:latin typeface="Times New Roman" pitchFamily="18" charset="0"/>
                <a:cs typeface="Times New Roman" pitchFamily="18" charset="0"/>
              </a:rPr>
              <a:t>”</a:t>
            </a:r>
          </a:p>
          <a:p>
            <a:pPr algn="just">
              <a:buFont typeface="Wingdings" pitchFamily="2" charset="2"/>
              <a:buChar char="v"/>
            </a:pPr>
            <a:endParaRPr lang="en-US" sz="2400">
              <a:latin typeface="Times New Roman" pitchFamily="18" charset="0"/>
              <a:cs typeface="Times New Roman" pitchFamily="18" charset="0"/>
            </a:endParaRPr>
          </a:p>
          <a:p>
            <a:pPr algn="just">
              <a:buFont typeface="Wingdings" pitchFamily="2" charset="2"/>
              <a:buChar char="v"/>
            </a:pPr>
            <a:r>
              <a:rPr lang="en-US" sz="2400" smtClean="0">
                <a:latin typeface="Times New Roman" pitchFamily="18" charset="0"/>
                <a:cs typeface="Times New Roman" pitchFamily="18" charset="0"/>
              </a:rPr>
              <a:t> </a:t>
            </a:r>
            <a:r>
              <a:rPr lang="en-US" sz="2400" b="1" smtClean="0">
                <a:latin typeface="Times New Roman" pitchFamily="18" charset="0"/>
                <a:cs typeface="Times New Roman" pitchFamily="18" charset="0"/>
              </a:rPr>
              <a:t>Theo VAS25</a:t>
            </a:r>
            <a:r>
              <a:rPr lang="en-US" sz="2400" smtClean="0">
                <a:latin typeface="Times New Roman" pitchFamily="18" charset="0"/>
                <a:cs typeface="Times New Roman" pitchFamily="18" charset="0"/>
              </a:rPr>
              <a:t>: “</a:t>
            </a:r>
            <a:r>
              <a:rPr lang="en-US" sz="2400" i="1" smtClean="0">
                <a:latin typeface="Times New Roman" pitchFamily="18" charset="0"/>
                <a:cs typeface="Times New Roman" pitchFamily="18" charset="0"/>
              </a:rPr>
              <a:t>BCTC HN là báo cáo tài chính của một tập đoàn được trình bày như BCTC của một doanh nghiệp. BCTC này được lập trên cơ sở BCTC của công ty mẹ và các công ty con theo quy định của chuẩn mực này</a:t>
            </a:r>
            <a:r>
              <a:rPr lang="en-US" sz="2400" smtClean="0">
                <a:latin typeface="Times New Roman" pitchFamily="18" charset="0"/>
                <a:cs typeface="Times New Roman" pitchFamily="18" charset="0"/>
              </a:rPr>
              <a:t>”</a:t>
            </a:r>
          </a:p>
          <a:p>
            <a:pPr algn="just"/>
            <a:endParaRPr lang="en-US" sz="2400" smtClean="0">
              <a:latin typeface="Times New Roman" pitchFamily="18" charset="0"/>
              <a:cs typeface="Times New Roman" pitchFamily="18" charset="0"/>
            </a:endParaRPr>
          </a:p>
          <a:p>
            <a:pPr algn="just"/>
            <a:endParaRPr lang="en-US" sz="2400">
              <a:latin typeface="Times New Roman" pitchFamily="18" charset="0"/>
              <a:cs typeface="Times New Roman" pitchFamily="18" charset="0"/>
            </a:endParaRPr>
          </a:p>
        </p:txBody>
      </p:sp>
      <p:sp>
        <p:nvSpPr>
          <p:cNvPr id="4" name="TextBox 3"/>
          <p:cNvSpPr txBox="1"/>
          <p:nvPr/>
        </p:nvSpPr>
        <p:spPr>
          <a:xfrm>
            <a:off x="285720" y="3857628"/>
            <a:ext cx="8572560" cy="264687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spcBef>
                <a:spcPts val="600"/>
              </a:spcBef>
            </a:pPr>
            <a:r>
              <a:rPr lang="en-US" sz="2600" b="1" u="sng" smtClean="0">
                <a:latin typeface="Times New Roman" pitchFamily="18" charset="0"/>
                <a:cs typeface="Times New Roman" pitchFamily="18" charset="0"/>
              </a:rPr>
              <a:t>Đặc điểm chung của các khái niệm:</a:t>
            </a:r>
          </a:p>
          <a:p>
            <a:pPr algn="just">
              <a:spcBef>
                <a:spcPts val="600"/>
              </a:spcBef>
              <a:buFontTx/>
              <a:buChar char="-"/>
            </a:pPr>
            <a:r>
              <a:rPr lang="en-US" sz="2600" smtClean="0">
                <a:latin typeface="Times New Roman" pitchFamily="18" charset="0"/>
                <a:cs typeface="Times New Roman" pitchFamily="18" charset="0"/>
              </a:rPr>
              <a:t> BCTC HN là BCTC của một nhóm các công ty trong đó bao gồm công ty mẹ và các công ty con được trình bày như một thực thể duy nhất</a:t>
            </a:r>
          </a:p>
          <a:p>
            <a:pPr algn="just">
              <a:spcBef>
                <a:spcPts val="600"/>
              </a:spcBef>
              <a:buFontTx/>
              <a:buChar char="-"/>
            </a:pPr>
            <a:r>
              <a:rPr lang="en-US" sz="2600" smtClean="0">
                <a:latin typeface="Times New Roman" pitchFamily="18" charset="0"/>
                <a:cs typeface="Times New Roman" pitchFamily="18" charset="0"/>
              </a:rPr>
              <a:t> Phải thể hiện được thông tin về tình hình tài chính, kết quả kinh doanh và lưu chuyển tề tệ của cả nhóm</a:t>
            </a:r>
            <a:endParaRPr lang="en-US" sz="260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A2F27080-BE6A-4615-B54B-377432E2AED6}"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142852"/>
            <a:ext cx="7877478" cy="584775"/>
          </a:xfrm>
          <a:prstGeom prst="rect">
            <a:avLst/>
          </a:prstGeom>
        </p:spPr>
        <p:txBody>
          <a:bodyPr wrap="none">
            <a:spAutoFit/>
          </a:bodyPr>
          <a:lstStyle/>
          <a:p>
            <a:pPr>
              <a:spcBef>
                <a:spcPts val="1200"/>
              </a:spcBef>
            </a:pPr>
            <a:r>
              <a:rPr lang="en-US" sz="3200" b="1" smtClean="0">
                <a:solidFill>
                  <a:srgbClr val="FF0000"/>
                </a:solidFill>
                <a:latin typeface="Times New Roman" pitchFamily="18" charset="0"/>
                <a:cs typeface="Times New Roman" pitchFamily="18" charset="0"/>
              </a:rPr>
              <a:t>3.1.1. Khái niệm và mục đích lập BCTC HN</a:t>
            </a:r>
          </a:p>
        </p:txBody>
      </p:sp>
      <p:sp>
        <p:nvSpPr>
          <p:cNvPr id="3" name="TextBox 2"/>
          <p:cNvSpPr txBox="1"/>
          <p:nvPr/>
        </p:nvSpPr>
        <p:spPr>
          <a:xfrm>
            <a:off x="214282" y="857232"/>
            <a:ext cx="35719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400" b="1" smtClean="0">
                <a:latin typeface="Times New Roman" pitchFamily="18" charset="0"/>
                <a:cs typeface="Times New Roman" pitchFamily="18" charset="0"/>
              </a:rPr>
              <a:t>Mục đích lập BCTC HN</a:t>
            </a:r>
            <a:endParaRPr lang="en-US" sz="2400" b="1">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2F27080-BE6A-4615-B54B-377432E2AED6}"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142852"/>
            <a:ext cx="7877478" cy="584775"/>
          </a:xfrm>
          <a:prstGeom prst="rect">
            <a:avLst/>
          </a:prstGeom>
        </p:spPr>
        <p:txBody>
          <a:bodyPr wrap="none">
            <a:spAutoFit/>
          </a:bodyPr>
          <a:lstStyle/>
          <a:p>
            <a:pPr>
              <a:spcBef>
                <a:spcPts val="1200"/>
              </a:spcBef>
            </a:pPr>
            <a:r>
              <a:rPr lang="en-US" sz="3200" b="1" smtClean="0">
                <a:solidFill>
                  <a:srgbClr val="FF0000"/>
                </a:solidFill>
                <a:latin typeface="Times New Roman" pitchFamily="18" charset="0"/>
                <a:cs typeface="Times New Roman" pitchFamily="18" charset="0"/>
              </a:rPr>
              <a:t>3.1.1. Khái niệm và mục đích lập BCTC HN</a:t>
            </a:r>
          </a:p>
        </p:txBody>
      </p:sp>
      <p:sp>
        <p:nvSpPr>
          <p:cNvPr id="3" name="TextBox 2"/>
          <p:cNvSpPr txBox="1"/>
          <p:nvPr/>
        </p:nvSpPr>
        <p:spPr>
          <a:xfrm>
            <a:off x="214282" y="857232"/>
            <a:ext cx="35719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400" b="1" smtClean="0">
                <a:latin typeface="Times New Roman" pitchFamily="18" charset="0"/>
                <a:cs typeface="Times New Roman" pitchFamily="18" charset="0"/>
              </a:rPr>
              <a:t>Mục đích lập BCTC HN</a:t>
            </a:r>
            <a:endParaRPr lang="en-US" sz="2400" b="1">
              <a:latin typeface="Times New Roman" pitchFamily="18" charset="0"/>
              <a:cs typeface="Times New Roman" pitchFamily="18" charset="0"/>
            </a:endParaRPr>
          </a:p>
        </p:txBody>
      </p:sp>
      <p:sp>
        <p:nvSpPr>
          <p:cNvPr id="2049" name="Rectangle 1"/>
          <p:cNvSpPr>
            <a:spLocks noChangeArrowheads="1"/>
          </p:cNvSpPr>
          <p:nvPr/>
        </p:nvSpPr>
        <p:spPr bwMode="auto">
          <a:xfrm>
            <a:off x="357158" y="1357298"/>
            <a:ext cx="8391306"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12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1. Tổng hợp và trình bày một cách tổng quát, toàn diện tình hình tài sản, nợ phải trả, nguồn vốn chủ sở hữu tại thời điểm kết thúc </a:t>
            </a:r>
            <a:r>
              <a:rPr kumimoji="0" lang="vi-VN"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kỳ kế toán</a:t>
            </a:r>
            <a:r>
              <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kết quả hoạt động kinh doanh và lưu chuyển tiền tệ trong </a:t>
            </a:r>
            <a:r>
              <a:rPr kumimoji="0" lang="vi-VN"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kỳ kế toán</a:t>
            </a:r>
            <a:r>
              <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của tập đoàn như một doanh nghiệp độc lập không tính đến ranh giới pháp lý của các pháp nhân riêng biệt là công ty mẹ hay các công ty con trong tập đoàn.</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ts val="12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2. Cung cấp thông tin kinh tế, tài chính cho việc đánh giá tình hình tài chính, kết quả kinh doanh và khả năng tạo tiền của tập đoàn trong</a:t>
            </a:r>
            <a:r>
              <a:rPr kumimoji="0" lang="vi-VN"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kỳ kế toán</a:t>
            </a:r>
            <a:r>
              <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đã qua và dự đoán trong tương lai</a:t>
            </a:r>
            <a:r>
              <a:rPr kumimoji="0" lang="vi-VN"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làm cơ sở </a:t>
            </a:r>
            <a:r>
              <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cho việc ra quyết định về quản lý, điều hành hoạt động kinh doanh hoặc đầu tư vào tập đoàn </a:t>
            </a:r>
            <a:r>
              <a:rPr kumimoji="0" lang="vi-VN"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của </a:t>
            </a:r>
            <a:r>
              <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các chủ sở hữu, nhà đầu tư, chủ nợ hiện tại và tương lai</a:t>
            </a:r>
            <a:r>
              <a:rPr kumimoji="0" lang="vi-VN"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và các đối tượng khác</a:t>
            </a:r>
            <a:r>
              <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sử dụng Báo cáo tài chính</a:t>
            </a:r>
            <a:r>
              <a:rPr kumimoji="0" lang="vi-VN"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a:t>
            </a:r>
            <a:endParaRPr kumimoji="0" lang="vi-VN" sz="2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2F27080-BE6A-4615-B54B-377432E2AED6}"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Bộ môn Kế toán Tài chính - HVTC</a:t>
            </a:r>
            <a:endParaRPr lang="en-US"/>
          </a:p>
        </p:txBody>
      </p:sp>
    </p:spTree>
    <p:extLst>
      <p:ext uri="{BB962C8B-B14F-4D97-AF65-F5344CB8AC3E}">
        <p14:creationId xmlns:p14="http://schemas.microsoft.com/office/powerpoint/2010/main" val="3548993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23220"/>
          </a:xfrm>
          <a:prstGeom prst="rect">
            <a:avLst/>
          </a:prstGeom>
        </p:spPr>
        <p:txBody>
          <a:bodyPr wrap="square">
            <a:spAutoFit/>
          </a:bodyPr>
          <a:lstStyle/>
          <a:p>
            <a:pPr>
              <a:spcBef>
                <a:spcPts val="1200"/>
              </a:spcBef>
            </a:pPr>
            <a:r>
              <a:rPr lang="en-US" sz="2800" b="1" smtClean="0">
                <a:solidFill>
                  <a:srgbClr val="FF0000"/>
                </a:solidFill>
                <a:latin typeface="Times New Roman" pitchFamily="18" charset="0"/>
                <a:cs typeface="Times New Roman" pitchFamily="18" charset="0"/>
              </a:rPr>
              <a:t>3.1.2. Xác định quyền kiểm soát và tỷ lệ lợi ích</a:t>
            </a:r>
          </a:p>
        </p:txBody>
      </p:sp>
      <p:sp>
        <p:nvSpPr>
          <p:cNvPr id="5" name="TextBox 4"/>
          <p:cNvSpPr txBox="1"/>
          <p:nvPr/>
        </p:nvSpPr>
        <p:spPr>
          <a:xfrm>
            <a:off x="2071670" y="714356"/>
            <a:ext cx="3857620" cy="461665"/>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sz="2400" b="1" smtClean="0">
                <a:latin typeface="Times New Roman" pitchFamily="18" charset="0"/>
                <a:cs typeface="Times New Roman" pitchFamily="18" charset="0"/>
              </a:rPr>
              <a:t>Xác định quyền kiểm soát</a:t>
            </a:r>
            <a:endParaRPr lang="en-US" sz="2400" b="1">
              <a:latin typeface="Times New Roman" pitchFamily="18" charset="0"/>
              <a:cs typeface="Times New Roman" pitchFamily="18" charset="0"/>
            </a:endParaRPr>
          </a:p>
        </p:txBody>
      </p:sp>
      <p:sp>
        <p:nvSpPr>
          <p:cNvPr id="7" name="TextBox 6"/>
          <p:cNvSpPr txBox="1"/>
          <p:nvPr/>
        </p:nvSpPr>
        <p:spPr>
          <a:xfrm>
            <a:off x="1071538" y="2214554"/>
            <a:ext cx="1500198"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b="1" smtClean="0">
                <a:latin typeface="Times New Roman" pitchFamily="18" charset="0"/>
                <a:cs typeface="Times New Roman" pitchFamily="18" charset="0"/>
              </a:rPr>
              <a:t>Quyền biểu quyết</a:t>
            </a:r>
            <a:endParaRPr lang="en-US" b="1">
              <a:latin typeface="Times New Roman" pitchFamily="18" charset="0"/>
              <a:cs typeface="Times New Roman" pitchFamily="18" charset="0"/>
            </a:endParaRPr>
          </a:p>
        </p:txBody>
      </p:sp>
      <p:sp>
        <p:nvSpPr>
          <p:cNvPr id="8" name="TextBox 7"/>
          <p:cNvSpPr txBox="1"/>
          <p:nvPr/>
        </p:nvSpPr>
        <p:spPr>
          <a:xfrm>
            <a:off x="4643438" y="2143116"/>
            <a:ext cx="2000264"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b="1" smtClean="0">
                <a:latin typeface="Times New Roman" pitchFamily="18" charset="0"/>
                <a:cs typeface="Times New Roman" pitchFamily="18" charset="0"/>
              </a:rPr>
              <a:t>Không trên cơ sở quyền biểu quyết</a:t>
            </a:r>
            <a:endParaRPr lang="en-US" b="1">
              <a:latin typeface="Times New Roman" pitchFamily="18" charset="0"/>
              <a:cs typeface="Times New Roman" pitchFamily="18" charset="0"/>
            </a:endParaRPr>
          </a:p>
        </p:txBody>
      </p:sp>
      <p:cxnSp>
        <p:nvCxnSpPr>
          <p:cNvPr id="10" name="Straight Arrow Connector 9"/>
          <p:cNvCxnSpPr>
            <a:stCxn id="5" idx="2"/>
          </p:cNvCxnSpPr>
          <p:nvPr/>
        </p:nvCxnSpPr>
        <p:spPr>
          <a:xfrm rot="5400000">
            <a:off x="2481090" y="695163"/>
            <a:ext cx="1038533" cy="20002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2"/>
            <a:endCxn id="8" idx="0"/>
          </p:cNvCxnSpPr>
          <p:nvPr/>
        </p:nvCxnSpPr>
        <p:spPr>
          <a:xfrm rot="16200000" flipH="1">
            <a:off x="4338478" y="838023"/>
            <a:ext cx="967095" cy="16430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71472" y="3429000"/>
            <a:ext cx="2357454"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smtClean="0">
                <a:latin typeface="Times New Roman" pitchFamily="18" charset="0"/>
                <a:cs typeface="Times New Roman" pitchFamily="18" charset="0"/>
              </a:rPr>
              <a:t>Công ty mẹ nắm giữ trên 50% quyền biểu quyết trực tiếp hoặc gián tiếp thông qua các công ty con</a:t>
            </a:r>
            <a:endParaRPr lang="en-US" b="1">
              <a:latin typeface="Times New Roman" pitchFamily="18" charset="0"/>
              <a:cs typeface="Times New Roman" pitchFamily="18" charset="0"/>
            </a:endParaRPr>
          </a:p>
        </p:txBody>
      </p:sp>
      <p:sp>
        <p:nvSpPr>
          <p:cNvPr id="16" name="TextBox 15"/>
          <p:cNvSpPr txBox="1"/>
          <p:nvPr/>
        </p:nvSpPr>
        <p:spPr>
          <a:xfrm>
            <a:off x="4714876" y="3429000"/>
            <a:ext cx="1928826" cy="646331"/>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US" b="1" smtClean="0">
                <a:latin typeface="Times New Roman" pitchFamily="18" charset="0"/>
                <a:cs typeface="Times New Roman" pitchFamily="18" charset="0"/>
              </a:rPr>
              <a:t>Các trường hợp đặc biệt</a:t>
            </a:r>
            <a:endParaRPr lang="en-US" b="1">
              <a:latin typeface="Times New Roman" pitchFamily="18" charset="0"/>
              <a:cs typeface="Times New Roman" pitchFamily="18" charset="0"/>
            </a:endParaRPr>
          </a:p>
        </p:txBody>
      </p:sp>
      <p:sp>
        <p:nvSpPr>
          <p:cNvPr id="24" name="Down Arrow 23"/>
          <p:cNvSpPr/>
          <p:nvPr/>
        </p:nvSpPr>
        <p:spPr>
          <a:xfrm>
            <a:off x="1643042" y="2857496"/>
            <a:ext cx="285752"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Times New Roman" pitchFamily="18" charset="0"/>
              <a:cs typeface="Times New Roman" pitchFamily="18" charset="0"/>
            </a:endParaRPr>
          </a:p>
        </p:txBody>
      </p:sp>
      <p:sp>
        <p:nvSpPr>
          <p:cNvPr id="25" name="Down Arrow 24"/>
          <p:cNvSpPr/>
          <p:nvPr/>
        </p:nvSpPr>
        <p:spPr>
          <a:xfrm>
            <a:off x="5572132" y="2786058"/>
            <a:ext cx="285752"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A2F27080-BE6A-4615-B54B-377432E2AED6}" type="slidenum">
              <a:rPr lang="en-US" smtClean="0"/>
              <a:pPr/>
              <a:t>13</a:t>
            </a:fld>
            <a:endParaRPr lang="en-US"/>
          </a:p>
        </p:txBody>
      </p:sp>
      <p:sp>
        <p:nvSpPr>
          <p:cNvPr id="3" name="Footer Placeholder 2"/>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23220"/>
          </a:xfrm>
          <a:prstGeom prst="rect">
            <a:avLst/>
          </a:prstGeom>
        </p:spPr>
        <p:txBody>
          <a:bodyPr wrap="square">
            <a:spAutoFit/>
          </a:bodyPr>
          <a:lstStyle/>
          <a:p>
            <a:pPr>
              <a:spcBef>
                <a:spcPts val="1200"/>
              </a:spcBef>
            </a:pPr>
            <a:r>
              <a:rPr lang="en-US" sz="2800" b="1" smtClean="0">
                <a:solidFill>
                  <a:srgbClr val="FF0000"/>
                </a:solidFill>
                <a:latin typeface="Times New Roman" pitchFamily="18" charset="0"/>
                <a:cs typeface="Times New Roman" pitchFamily="18" charset="0"/>
              </a:rPr>
              <a:t>3.1.2. Xác định quyền kiểm soát và tỷ lệ lợi ích</a:t>
            </a:r>
          </a:p>
        </p:txBody>
      </p:sp>
      <p:sp>
        <p:nvSpPr>
          <p:cNvPr id="5" name="TextBox 4"/>
          <p:cNvSpPr txBox="1"/>
          <p:nvPr/>
        </p:nvSpPr>
        <p:spPr>
          <a:xfrm>
            <a:off x="2071670" y="714356"/>
            <a:ext cx="3857620" cy="461665"/>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n-US" sz="2400" b="1" smtClean="0">
                <a:latin typeface="Times New Roman" pitchFamily="18" charset="0"/>
                <a:cs typeface="Times New Roman" pitchFamily="18" charset="0"/>
              </a:rPr>
              <a:t>Tỷ lệ lợi ích</a:t>
            </a:r>
            <a:endParaRPr lang="en-US" sz="2400" b="1">
              <a:latin typeface="Times New Roman" pitchFamily="18" charset="0"/>
              <a:cs typeface="Times New Roman" pitchFamily="18" charset="0"/>
            </a:endParaRPr>
          </a:p>
        </p:txBody>
      </p:sp>
      <p:sp>
        <p:nvSpPr>
          <p:cNvPr id="7" name="TextBox 6"/>
          <p:cNvSpPr txBox="1"/>
          <p:nvPr/>
        </p:nvSpPr>
        <p:spPr>
          <a:xfrm>
            <a:off x="1071538" y="2214554"/>
            <a:ext cx="1500198"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b="1" smtClean="0">
                <a:latin typeface="Times New Roman" pitchFamily="18" charset="0"/>
                <a:cs typeface="Times New Roman" pitchFamily="18" charset="0"/>
              </a:rPr>
              <a:t>Tỷ lệ lợi ích trực tiếp</a:t>
            </a:r>
            <a:endParaRPr lang="en-US" b="1">
              <a:latin typeface="Times New Roman" pitchFamily="18" charset="0"/>
              <a:cs typeface="Times New Roman" pitchFamily="18" charset="0"/>
            </a:endParaRPr>
          </a:p>
        </p:txBody>
      </p:sp>
      <p:sp>
        <p:nvSpPr>
          <p:cNvPr id="8" name="TextBox 7"/>
          <p:cNvSpPr txBox="1"/>
          <p:nvPr/>
        </p:nvSpPr>
        <p:spPr>
          <a:xfrm>
            <a:off x="4643438" y="2143116"/>
            <a:ext cx="2000264"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b="1" smtClean="0">
                <a:latin typeface="Times New Roman" pitchFamily="18" charset="0"/>
                <a:cs typeface="Times New Roman" pitchFamily="18" charset="0"/>
              </a:rPr>
              <a:t>Tỷ lệ lợi ích gián tiếp</a:t>
            </a:r>
            <a:endParaRPr lang="en-US" b="1">
              <a:latin typeface="Times New Roman" pitchFamily="18" charset="0"/>
              <a:cs typeface="Times New Roman" pitchFamily="18" charset="0"/>
            </a:endParaRPr>
          </a:p>
        </p:txBody>
      </p:sp>
      <p:cxnSp>
        <p:nvCxnSpPr>
          <p:cNvPr id="10" name="Straight Arrow Connector 9"/>
          <p:cNvCxnSpPr>
            <a:stCxn id="5" idx="2"/>
          </p:cNvCxnSpPr>
          <p:nvPr/>
        </p:nvCxnSpPr>
        <p:spPr>
          <a:xfrm rot="5400000">
            <a:off x="2481090" y="695163"/>
            <a:ext cx="1038533" cy="20002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2"/>
            <a:endCxn id="8" idx="0"/>
          </p:cNvCxnSpPr>
          <p:nvPr/>
        </p:nvCxnSpPr>
        <p:spPr>
          <a:xfrm rot="16200000" flipH="1">
            <a:off x="4338478" y="838023"/>
            <a:ext cx="967095" cy="16430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71472" y="3429000"/>
            <a:ext cx="2357454"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smtClean="0">
                <a:latin typeface="Times New Roman" pitchFamily="18" charset="0"/>
                <a:cs typeface="Times New Roman" pitchFamily="18" charset="0"/>
              </a:rPr>
              <a:t>Xác định dựa trên cơ sở  tỷ lệ sở hữu của nhà đầu tư trong TS thuần của bên nhận đầu tư</a:t>
            </a:r>
            <a:endParaRPr lang="en-US" b="1">
              <a:latin typeface="Times New Roman" pitchFamily="18" charset="0"/>
              <a:cs typeface="Times New Roman" pitchFamily="18" charset="0"/>
            </a:endParaRPr>
          </a:p>
        </p:txBody>
      </p:sp>
      <p:sp>
        <p:nvSpPr>
          <p:cNvPr id="16" name="TextBox 15"/>
          <p:cNvSpPr txBox="1"/>
          <p:nvPr/>
        </p:nvSpPr>
        <p:spPr>
          <a:xfrm>
            <a:off x="4500562" y="3429000"/>
            <a:ext cx="2643206" cy="1754326"/>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US" b="1" smtClean="0">
                <a:latin typeface="Times New Roman" pitchFamily="18" charset="0"/>
                <a:cs typeface="Times New Roman" pitchFamily="18" charset="0"/>
              </a:rPr>
              <a:t>Xác định dựa trên tỷ lệ (%) lợi ích tại công ty con đầu tư trực tiếp X Tỷ lệ lợi ích của công ty con đầu tự trực tiếp tại công ty con gián tiếp</a:t>
            </a:r>
            <a:endParaRPr lang="en-US" b="1">
              <a:latin typeface="Times New Roman" pitchFamily="18" charset="0"/>
              <a:cs typeface="Times New Roman" pitchFamily="18" charset="0"/>
            </a:endParaRPr>
          </a:p>
        </p:txBody>
      </p:sp>
      <p:sp>
        <p:nvSpPr>
          <p:cNvPr id="24" name="Down Arrow 23"/>
          <p:cNvSpPr/>
          <p:nvPr/>
        </p:nvSpPr>
        <p:spPr>
          <a:xfrm>
            <a:off x="1643042" y="2857496"/>
            <a:ext cx="285752"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Times New Roman" pitchFamily="18" charset="0"/>
              <a:cs typeface="Times New Roman" pitchFamily="18" charset="0"/>
            </a:endParaRPr>
          </a:p>
        </p:txBody>
      </p:sp>
      <p:sp>
        <p:nvSpPr>
          <p:cNvPr id="25" name="Down Arrow 24"/>
          <p:cNvSpPr/>
          <p:nvPr/>
        </p:nvSpPr>
        <p:spPr>
          <a:xfrm>
            <a:off x="5572132" y="2786058"/>
            <a:ext cx="285752"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A2F27080-BE6A-4615-B54B-377432E2AED6}" type="slidenum">
              <a:rPr lang="en-US" smtClean="0"/>
              <a:pPr/>
              <a:t>14</a:t>
            </a:fld>
            <a:endParaRPr lang="en-US"/>
          </a:p>
        </p:txBody>
      </p:sp>
      <p:sp>
        <p:nvSpPr>
          <p:cNvPr id="3" name="Footer Placeholder 2"/>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2" y="857232"/>
            <a:ext cx="8429684" cy="5078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700" b="1" smtClean="0">
                <a:latin typeface="Times New Roman" pitchFamily="18" charset="0"/>
                <a:cs typeface="Times New Roman" pitchFamily="18" charset="0"/>
              </a:rPr>
              <a:t>Xác định tỷ lệ lợi ích của công ty mẹ và Lợi ích CĐKKS</a:t>
            </a:r>
            <a:endParaRPr lang="en-US" sz="2700" b="1">
              <a:latin typeface="Times New Roman" pitchFamily="18" charset="0"/>
              <a:cs typeface="Times New Roman" pitchFamily="18" charset="0"/>
            </a:endParaRPr>
          </a:p>
        </p:txBody>
      </p:sp>
      <p:sp>
        <p:nvSpPr>
          <p:cNvPr id="5" name="TextBox 4"/>
          <p:cNvSpPr txBox="1"/>
          <p:nvPr/>
        </p:nvSpPr>
        <p:spPr>
          <a:xfrm>
            <a:off x="357158" y="1571612"/>
            <a:ext cx="750099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Cấu trúc tập đoàn kinh tế:</a:t>
            </a:r>
            <a:endParaRPr lang="en-US" sz="2800">
              <a:latin typeface="Times New Roman" pitchFamily="18" charset="0"/>
              <a:cs typeface="Times New Roman" pitchFamily="18" charset="0"/>
            </a:endParaRPr>
          </a:p>
        </p:txBody>
      </p:sp>
      <p:graphicFrame>
        <p:nvGraphicFramePr>
          <p:cNvPr id="13" name="Diagram 12"/>
          <p:cNvGraphicFramePr/>
          <p:nvPr>
            <p:extLst>
              <p:ext uri="{D42A27DB-BD31-4B8C-83A1-F6EECF244321}">
                <p14:modId xmlns:p14="http://schemas.microsoft.com/office/powerpoint/2010/main" val="2643212335"/>
              </p:ext>
            </p:extLst>
          </p:nvPr>
        </p:nvGraphicFramePr>
        <p:xfrm>
          <a:off x="642910" y="2357430"/>
          <a:ext cx="800105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extBox 13"/>
          <p:cNvSpPr txBox="1"/>
          <p:nvPr/>
        </p:nvSpPr>
        <p:spPr>
          <a:xfrm>
            <a:off x="3714744" y="3214686"/>
            <a:ext cx="785818" cy="369332"/>
          </a:xfrm>
          <a:prstGeom prst="rect">
            <a:avLst/>
          </a:prstGeom>
          <a:solidFill>
            <a:schemeClr val="bg1">
              <a:lumMod val="95000"/>
            </a:schemeClr>
          </a:solidFill>
        </p:spPr>
        <p:txBody>
          <a:bodyPr wrap="square" rtlCol="0">
            <a:spAutoFit/>
          </a:bodyPr>
          <a:lstStyle/>
          <a:p>
            <a:r>
              <a:rPr lang="en-US" smtClean="0">
                <a:latin typeface="Times New Roman" pitchFamily="18" charset="0"/>
                <a:cs typeface="Times New Roman" pitchFamily="18" charset="0"/>
              </a:rPr>
              <a:t>80%</a:t>
            </a:r>
            <a:endParaRPr lang="en-US">
              <a:latin typeface="Times New Roman" pitchFamily="18" charset="0"/>
              <a:cs typeface="Times New Roman" pitchFamily="18" charset="0"/>
            </a:endParaRPr>
          </a:p>
        </p:txBody>
      </p:sp>
      <p:sp>
        <p:nvSpPr>
          <p:cNvPr id="15" name="TextBox 14"/>
          <p:cNvSpPr txBox="1"/>
          <p:nvPr/>
        </p:nvSpPr>
        <p:spPr>
          <a:xfrm>
            <a:off x="7286644" y="3214686"/>
            <a:ext cx="785818" cy="369332"/>
          </a:xfrm>
          <a:prstGeom prst="rect">
            <a:avLst/>
          </a:prstGeom>
          <a:solidFill>
            <a:schemeClr val="bg1">
              <a:lumMod val="95000"/>
            </a:schemeClr>
          </a:solidFill>
        </p:spPr>
        <p:txBody>
          <a:bodyPr wrap="square" rtlCol="0">
            <a:spAutoFit/>
          </a:bodyPr>
          <a:lstStyle/>
          <a:p>
            <a:r>
              <a:rPr lang="en-US" smtClean="0">
                <a:latin typeface="Times New Roman" pitchFamily="18" charset="0"/>
                <a:cs typeface="Times New Roman" pitchFamily="18" charset="0"/>
              </a:rPr>
              <a:t>70%</a:t>
            </a:r>
            <a:endParaRPr lang="en-US">
              <a:latin typeface="Times New Roman" pitchFamily="18" charset="0"/>
              <a:cs typeface="Times New Roman" pitchFamily="18" charset="0"/>
            </a:endParaRPr>
          </a:p>
        </p:txBody>
      </p:sp>
      <p:sp>
        <p:nvSpPr>
          <p:cNvPr id="16" name="TextBox 15"/>
          <p:cNvSpPr txBox="1"/>
          <p:nvPr/>
        </p:nvSpPr>
        <p:spPr>
          <a:xfrm>
            <a:off x="2857488" y="4714884"/>
            <a:ext cx="857256" cy="369332"/>
          </a:xfrm>
          <a:prstGeom prst="rect">
            <a:avLst/>
          </a:prstGeom>
          <a:solidFill>
            <a:schemeClr val="bg1">
              <a:lumMod val="95000"/>
            </a:schemeClr>
          </a:solidFill>
        </p:spPr>
        <p:txBody>
          <a:bodyPr wrap="square" rtlCol="0">
            <a:spAutoFit/>
          </a:bodyPr>
          <a:lstStyle/>
          <a:p>
            <a:r>
              <a:rPr lang="en-US" smtClean="0">
                <a:latin typeface="Times New Roman" pitchFamily="18" charset="0"/>
                <a:cs typeface="Times New Roman" pitchFamily="18" charset="0"/>
              </a:rPr>
              <a:t>70%</a:t>
            </a:r>
            <a:endParaRPr lang="en-US">
              <a:latin typeface="Times New Roman" pitchFamily="18" charset="0"/>
              <a:cs typeface="Times New Roman" pitchFamily="18" charset="0"/>
            </a:endParaRPr>
          </a:p>
        </p:txBody>
      </p:sp>
      <p:sp>
        <p:nvSpPr>
          <p:cNvPr id="17" name="TextBox 16"/>
          <p:cNvSpPr txBox="1"/>
          <p:nvPr/>
        </p:nvSpPr>
        <p:spPr>
          <a:xfrm>
            <a:off x="7786678" y="4929198"/>
            <a:ext cx="1357322" cy="369332"/>
          </a:xfrm>
          <a:prstGeom prst="rect">
            <a:avLst/>
          </a:prstGeom>
          <a:solidFill>
            <a:schemeClr val="bg1">
              <a:lumMod val="95000"/>
            </a:schemeClr>
          </a:solidFill>
        </p:spPr>
        <p:txBody>
          <a:bodyPr wrap="square" rtlCol="0">
            <a:spAutoFit/>
          </a:bodyPr>
          <a:lstStyle/>
          <a:p>
            <a:r>
              <a:rPr lang="en-US" smtClean="0">
                <a:latin typeface="Times New Roman" pitchFamily="18" charset="0"/>
                <a:cs typeface="Times New Roman" pitchFamily="18" charset="0"/>
              </a:rPr>
              <a:t>60%</a:t>
            </a:r>
            <a:endParaRPr lang="en-US">
              <a:latin typeface="Times New Roman" pitchFamily="18" charset="0"/>
              <a:cs typeface="Times New Roman" pitchFamily="18" charset="0"/>
            </a:endParaRPr>
          </a:p>
        </p:txBody>
      </p:sp>
      <p:sp>
        <p:nvSpPr>
          <p:cNvPr id="10" name="Rectangle 9"/>
          <p:cNvSpPr/>
          <p:nvPr/>
        </p:nvSpPr>
        <p:spPr>
          <a:xfrm>
            <a:off x="0" y="0"/>
            <a:ext cx="9144000" cy="523220"/>
          </a:xfrm>
          <a:prstGeom prst="rect">
            <a:avLst/>
          </a:prstGeom>
        </p:spPr>
        <p:txBody>
          <a:bodyPr wrap="square">
            <a:spAutoFit/>
          </a:bodyPr>
          <a:lstStyle/>
          <a:p>
            <a:pPr>
              <a:spcBef>
                <a:spcPts val="1200"/>
              </a:spcBef>
            </a:pPr>
            <a:r>
              <a:rPr lang="en-US" sz="2800" b="1" smtClean="0">
                <a:solidFill>
                  <a:srgbClr val="FF0000"/>
                </a:solidFill>
                <a:latin typeface="Times New Roman" pitchFamily="18" charset="0"/>
                <a:cs typeface="Times New Roman" pitchFamily="18" charset="0"/>
              </a:rPr>
              <a:t>3.1.2. Xác định quyền kiểm soát và tỷ lệ lợi ích</a:t>
            </a:r>
          </a:p>
        </p:txBody>
      </p:sp>
      <p:sp>
        <p:nvSpPr>
          <p:cNvPr id="11" name="TextBox 10"/>
          <p:cNvSpPr txBox="1"/>
          <p:nvPr/>
        </p:nvSpPr>
        <p:spPr>
          <a:xfrm>
            <a:off x="5072066" y="4714884"/>
            <a:ext cx="714380" cy="369332"/>
          </a:xfrm>
          <a:prstGeom prst="rect">
            <a:avLst/>
          </a:prstGeom>
          <a:solidFill>
            <a:schemeClr val="bg1">
              <a:lumMod val="95000"/>
            </a:schemeClr>
          </a:solidFill>
        </p:spPr>
        <p:txBody>
          <a:bodyPr wrap="square" rtlCol="0">
            <a:spAutoFit/>
          </a:bodyPr>
          <a:lstStyle/>
          <a:p>
            <a:r>
              <a:rPr lang="en-US" smtClean="0">
                <a:latin typeface="Times New Roman" pitchFamily="18" charset="0"/>
                <a:cs typeface="Times New Roman" pitchFamily="18" charset="0"/>
              </a:rPr>
              <a:t>30%</a:t>
            </a:r>
            <a:endParaRPr lang="en-US">
              <a:latin typeface="Times New Roman" pitchFamily="18" charset="0"/>
              <a:cs typeface="Times New Roman" pitchFamily="18" charset="0"/>
            </a:endParaRPr>
          </a:p>
        </p:txBody>
      </p:sp>
      <p:cxnSp>
        <p:nvCxnSpPr>
          <p:cNvPr id="18" name="Straight Arrow Connector 17"/>
          <p:cNvCxnSpPr/>
          <p:nvPr/>
        </p:nvCxnSpPr>
        <p:spPr>
          <a:xfrm rot="5400000">
            <a:off x="5287174" y="4428338"/>
            <a:ext cx="1857388" cy="1588"/>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215074" y="4429132"/>
            <a:ext cx="714380" cy="369332"/>
          </a:xfrm>
          <a:prstGeom prst="rect">
            <a:avLst/>
          </a:prstGeom>
          <a:solidFill>
            <a:schemeClr val="bg1">
              <a:lumMod val="95000"/>
            </a:schemeClr>
          </a:solidFill>
        </p:spPr>
        <p:txBody>
          <a:bodyPr wrap="square" rtlCol="0">
            <a:spAutoFit/>
          </a:bodyPr>
          <a:lstStyle/>
          <a:p>
            <a:r>
              <a:rPr lang="en-US" smtClean="0">
                <a:latin typeface="Times New Roman" pitchFamily="18" charset="0"/>
                <a:cs typeface="Times New Roman" pitchFamily="18" charset="0"/>
              </a:rPr>
              <a:t>25%</a:t>
            </a:r>
            <a:endParaRPr lang="en-US">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A2F27080-BE6A-4615-B54B-377432E2AED6}" type="slidenum">
              <a:rPr lang="en-US" smtClean="0"/>
              <a:pPr/>
              <a:t>15</a:t>
            </a:fld>
            <a:endParaRPr lang="en-US"/>
          </a:p>
        </p:txBody>
      </p:sp>
      <p:sp>
        <p:nvSpPr>
          <p:cNvPr id="4" name="Footer Placeholder 3"/>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142852"/>
            <a:ext cx="5056192" cy="523220"/>
          </a:xfrm>
          <a:prstGeom prst="rect">
            <a:avLst/>
          </a:prstGeom>
        </p:spPr>
        <p:txBody>
          <a:bodyPr wrap="none">
            <a:spAutoFit/>
          </a:bodyPr>
          <a:lstStyle/>
          <a:p>
            <a:pPr>
              <a:spcBef>
                <a:spcPts val="1200"/>
              </a:spcBef>
            </a:pPr>
            <a:r>
              <a:rPr lang="en-US" sz="2800" b="1" smtClean="0">
                <a:solidFill>
                  <a:srgbClr val="FF0000"/>
                </a:solidFill>
                <a:latin typeface="Times New Roman" pitchFamily="18" charset="0"/>
                <a:cs typeface="Times New Roman" pitchFamily="18" charset="0"/>
              </a:rPr>
              <a:t>3.1.3. Hệ thống BCTC hợp nhất</a:t>
            </a:r>
          </a:p>
        </p:txBody>
      </p:sp>
      <p:sp>
        <p:nvSpPr>
          <p:cNvPr id="5" name="Rectangle 4"/>
          <p:cNvSpPr/>
          <p:nvPr/>
        </p:nvSpPr>
        <p:spPr>
          <a:xfrm>
            <a:off x="214282" y="571480"/>
            <a:ext cx="8429684" cy="6109365"/>
          </a:xfrm>
          <a:prstGeom prst="rect">
            <a:avLst/>
          </a:prstGeom>
        </p:spPr>
        <p:txBody>
          <a:bodyPr wrap="square">
            <a:spAutoFit/>
          </a:bodyPr>
          <a:lstStyle/>
          <a:p>
            <a:pPr algn="just"/>
            <a:r>
              <a:rPr lang="en-US" sz="2300" b="1" baseline="0" smtClean="0">
                <a:latin typeface="Times New Roman" pitchFamily="18" charset="0"/>
              </a:rPr>
              <a:t>- Hệ thống BCTCHN năm bao gồm:</a:t>
            </a:r>
          </a:p>
          <a:p>
            <a:pPr algn="just"/>
            <a:r>
              <a:rPr lang="en-US" sz="2300" b="0" baseline="0" smtClean="0">
                <a:solidFill>
                  <a:srgbClr val="333399"/>
                </a:solidFill>
                <a:latin typeface="Times New Roman" pitchFamily="18" charset="0"/>
              </a:rPr>
              <a:t>+ Bảng cân đối kế toán hợp nhất</a:t>
            </a:r>
          </a:p>
          <a:p>
            <a:pPr algn="just"/>
            <a:r>
              <a:rPr lang="en-US" sz="2300" b="0" baseline="0" smtClean="0">
                <a:solidFill>
                  <a:srgbClr val="333399"/>
                </a:solidFill>
                <a:latin typeface="Times New Roman" pitchFamily="18" charset="0"/>
              </a:rPr>
              <a:t>+ Báo cáo kết quả kinh doanh hợp nhất</a:t>
            </a:r>
          </a:p>
          <a:p>
            <a:pPr algn="just"/>
            <a:r>
              <a:rPr lang="en-US" sz="2300" b="0" baseline="0" smtClean="0">
                <a:solidFill>
                  <a:srgbClr val="333399"/>
                </a:solidFill>
                <a:latin typeface="Times New Roman" pitchFamily="18" charset="0"/>
              </a:rPr>
              <a:t>+ Báo cáo lưu chuyển tiền tệ hợp nhất (TT/GT)</a:t>
            </a:r>
          </a:p>
          <a:p>
            <a:pPr algn="just"/>
            <a:r>
              <a:rPr lang="en-US" sz="2300" b="0" baseline="0" smtClean="0">
                <a:solidFill>
                  <a:srgbClr val="333399"/>
                </a:solidFill>
                <a:latin typeface="Times New Roman" pitchFamily="18" charset="0"/>
              </a:rPr>
              <a:t>+ Thuyết minh BCTC HN</a:t>
            </a:r>
          </a:p>
          <a:p>
            <a:pPr algn="just">
              <a:buFontTx/>
              <a:buChar char="-"/>
            </a:pPr>
            <a:r>
              <a:rPr lang="en-US" sz="2300" b="1" baseline="0" smtClean="0">
                <a:latin typeface="Times New Roman" pitchFamily="18" charset="0"/>
              </a:rPr>
              <a:t> H</a:t>
            </a:r>
            <a:r>
              <a:rPr lang="pl-PL" sz="2300" b="1" baseline="0" smtClean="0">
                <a:latin typeface="Times New Roman" pitchFamily="18" charset="0"/>
              </a:rPr>
              <a:t>ệ</a:t>
            </a:r>
            <a:r>
              <a:rPr lang="en-US" sz="2300" b="1" baseline="0" smtClean="0">
                <a:latin typeface="Times New Roman" pitchFamily="18" charset="0"/>
              </a:rPr>
              <a:t> th</a:t>
            </a:r>
            <a:r>
              <a:rPr lang="pl-PL" sz="2300" b="1" baseline="0" smtClean="0">
                <a:latin typeface="Times New Roman" pitchFamily="18" charset="0"/>
              </a:rPr>
              <a:t>ống</a:t>
            </a:r>
            <a:r>
              <a:rPr lang="en-US" sz="2300" b="1" baseline="0" smtClean="0">
                <a:latin typeface="Times New Roman" pitchFamily="18" charset="0"/>
              </a:rPr>
              <a:t> </a:t>
            </a:r>
            <a:r>
              <a:rPr lang="pl-PL" sz="2300" b="1" baseline="0" smtClean="0">
                <a:latin typeface="Times New Roman" pitchFamily="18" charset="0"/>
              </a:rPr>
              <a:t>B</a:t>
            </a:r>
            <a:r>
              <a:rPr lang="en-US" sz="2300" b="1" baseline="0" smtClean="0">
                <a:latin typeface="Times New Roman" pitchFamily="18" charset="0"/>
              </a:rPr>
              <a:t>CTC HN</a:t>
            </a:r>
            <a:r>
              <a:rPr lang="pl-PL" sz="2300" b="1" baseline="0" smtClean="0">
                <a:latin typeface="Times New Roman" pitchFamily="18" charset="0"/>
              </a:rPr>
              <a:t> giữa niên độ</a:t>
            </a:r>
            <a:endParaRPr lang="en-US" sz="2300" b="1" baseline="0" smtClean="0">
              <a:latin typeface="Times New Roman" pitchFamily="18" charset="0"/>
            </a:endParaRPr>
          </a:p>
          <a:p>
            <a:pPr algn="just"/>
            <a:r>
              <a:rPr lang="en-US" sz="2300" b="0" baseline="0" smtClean="0">
                <a:solidFill>
                  <a:srgbClr val="333399"/>
                </a:solidFill>
                <a:latin typeface="Times New Roman" pitchFamily="18" charset="0"/>
              </a:rPr>
              <a:t>BCTC HN</a:t>
            </a:r>
            <a:r>
              <a:rPr lang="pl-PL" sz="2300" b="0" baseline="0" smtClean="0">
                <a:solidFill>
                  <a:srgbClr val="333399"/>
                </a:solidFill>
                <a:latin typeface="Times New Roman" pitchFamily="18" charset="0"/>
              </a:rPr>
              <a:t> giữa niên độ gồm B</a:t>
            </a:r>
            <a:r>
              <a:rPr lang="en-US" sz="2300" b="0" baseline="0" smtClean="0">
                <a:solidFill>
                  <a:srgbClr val="333399"/>
                </a:solidFill>
                <a:latin typeface="Times New Roman" pitchFamily="18" charset="0"/>
              </a:rPr>
              <a:t>CTC</a:t>
            </a:r>
            <a:r>
              <a:rPr lang="pl-PL" sz="2300" b="0" baseline="0" smtClean="0">
                <a:solidFill>
                  <a:srgbClr val="333399"/>
                </a:solidFill>
                <a:latin typeface="Times New Roman" pitchFamily="18" charset="0"/>
              </a:rPr>
              <a:t> </a:t>
            </a:r>
            <a:r>
              <a:rPr lang="en-US" sz="2300" b="0" baseline="0" smtClean="0">
                <a:solidFill>
                  <a:srgbClr val="333399"/>
                </a:solidFill>
                <a:latin typeface="Times New Roman" pitchFamily="18" charset="0"/>
              </a:rPr>
              <a:t>HN</a:t>
            </a:r>
            <a:r>
              <a:rPr lang="pl-PL" sz="2300" b="0" baseline="0" smtClean="0">
                <a:solidFill>
                  <a:srgbClr val="333399"/>
                </a:solidFill>
                <a:latin typeface="Times New Roman" pitchFamily="18" charset="0"/>
              </a:rPr>
              <a:t> giữa niên độ dạng đầy đủ và </a:t>
            </a:r>
            <a:r>
              <a:rPr lang="en-US" sz="2300" b="0" baseline="0" smtClean="0">
                <a:solidFill>
                  <a:srgbClr val="333399"/>
                </a:solidFill>
                <a:latin typeface="Times New Roman" pitchFamily="18" charset="0"/>
              </a:rPr>
              <a:t>BCTC HN</a:t>
            </a:r>
            <a:r>
              <a:rPr lang="pl-PL" sz="2300" b="0" baseline="0" smtClean="0">
                <a:solidFill>
                  <a:srgbClr val="333399"/>
                </a:solidFill>
                <a:latin typeface="Times New Roman" pitchFamily="18" charset="0"/>
              </a:rPr>
              <a:t> giữa niên độ dạng tóm lược.</a:t>
            </a:r>
            <a:endParaRPr lang="en-US" sz="2300" b="0" baseline="0" smtClean="0">
              <a:solidFill>
                <a:srgbClr val="333399"/>
              </a:solidFill>
              <a:latin typeface="Times New Roman" pitchFamily="18" charset="0"/>
            </a:endParaRPr>
          </a:p>
          <a:p>
            <a:pPr algn="just"/>
            <a:r>
              <a:rPr lang="en-US" sz="2300" b="1" i="1" baseline="0" smtClean="0">
                <a:latin typeface="Times New Roman" pitchFamily="18" charset="0"/>
              </a:rPr>
              <a:t>+</a:t>
            </a:r>
            <a:r>
              <a:rPr lang="pl-PL" sz="2300" b="1" i="1" baseline="0" smtClean="0">
                <a:latin typeface="Times New Roman" pitchFamily="18" charset="0"/>
              </a:rPr>
              <a:t> </a:t>
            </a:r>
            <a:r>
              <a:rPr lang="en-US" sz="2300" b="1" i="1" baseline="0" smtClean="0">
                <a:latin typeface="Times New Roman" pitchFamily="18" charset="0"/>
              </a:rPr>
              <a:t>BCTC HN</a:t>
            </a:r>
            <a:r>
              <a:rPr lang="pl-PL" sz="2300" b="1" i="1" baseline="0" smtClean="0">
                <a:latin typeface="Times New Roman" pitchFamily="18" charset="0"/>
              </a:rPr>
              <a:t> giữa niên độ dạng đầy đủ, gồm: </a:t>
            </a:r>
          </a:p>
          <a:p>
            <a:pPr algn="just"/>
            <a:r>
              <a:rPr lang="en-US" sz="2300" b="0" baseline="0" smtClean="0">
                <a:solidFill>
                  <a:srgbClr val="333399"/>
                </a:solidFill>
                <a:latin typeface="Times New Roman" pitchFamily="18" charset="0"/>
              </a:rPr>
              <a:t>. </a:t>
            </a:r>
            <a:r>
              <a:rPr lang="pl-PL" sz="2300" b="0" baseline="0" smtClean="0">
                <a:solidFill>
                  <a:srgbClr val="333399"/>
                </a:solidFill>
                <a:latin typeface="Times New Roman" pitchFamily="18" charset="0"/>
              </a:rPr>
              <a:t>Bảng </a:t>
            </a:r>
            <a:r>
              <a:rPr lang="en-US" sz="2300" b="0" baseline="0" smtClean="0">
                <a:solidFill>
                  <a:srgbClr val="333399"/>
                </a:solidFill>
                <a:latin typeface="Times New Roman" pitchFamily="18" charset="0"/>
              </a:rPr>
              <a:t>C</a:t>
            </a:r>
            <a:r>
              <a:rPr lang="pl-PL" sz="2300" b="0" baseline="0" smtClean="0">
                <a:solidFill>
                  <a:srgbClr val="333399"/>
                </a:solidFill>
                <a:latin typeface="Times New Roman" pitchFamily="18" charset="0"/>
              </a:rPr>
              <a:t>Đ</a:t>
            </a:r>
            <a:r>
              <a:rPr lang="en-US" sz="2300" b="0" baseline="0" smtClean="0">
                <a:solidFill>
                  <a:srgbClr val="333399"/>
                </a:solidFill>
                <a:latin typeface="Times New Roman" pitchFamily="18" charset="0"/>
              </a:rPr>
              <a:t>KT</a:t>
            </a:r>
            <a:r>
              <a:rPr lang="pl-PL" sz="2300" b="0" baseline="0" smtClean="0">
                <a:solidFill>
                  <a:srgbClr val="333399"/>
                </a:solidFill>
                <a:latin typeface="Times New Roman" pitchFamily="18" charset="0"/>
              </a:rPr>
              <a:t> </a:t>
            </a:r>
            <a:r>
              <a:rPr lang="en-US" sz="2300" b="0" baseline="0" smtClean="0">
                <a:solidFill>
                  <a:srgbClr val="333399"/>
                </a:solidFill>
                <a:latin typeface="Times New Roman" pitchFamily="18" charset="0"/>
              </a:rPr>
              <a:t>HN</a:t>
            </a:r>
            <a:r>
              <a:rPr lang="pl-PL" sz="2300" b="0" baseline="0" smtClean="0">
                <a:solidFill>
                  <a:srgbClr val="333399"/>
                </a:solidFill>
                <a:latin typeface="Times New Roman" pitchFamily="18" charset="0"/>
              </a:rPr>
              <a:t> giữa niên độ (dạng đầy đủ);</a:t>
            </a:r>
          </a:p>
          <a:p>
            <a:pPr algn="just"/>
            <a:r>
              <a:rPr lang="en-US" sz="2300" b="0" baseline="0" smtClean="0">
                <a:solidFill>
                  <a:srgbClr val="333399"/>
                </a:solidFill>
                <a:latin typeface="Times New Roman" pitchFamily="18" charset="0"/>
              </a:rPr>
              <a:t>. </a:t>
            </a:r>
            <a:r>
              <a:rPr lang="pl-PL" sz="2300" b="0" baseline="0" smtClean="0">
                <a:solidFill>
                  <a:srgbClr val="333399"/>
                </a:solidFill>
                <a:latin typeface="Times New Roman" pitchFamily="18" charset="0"/>
              </a:rPr>
              <a:t>Báo cáo </a:t>
            </a:r>
            <a:r>
              <a:rPr lang="en-US" sz="2300" b="0" baseline="0" smtClean="0">
                <a:solidFill>
                  <a:srgbClr val="333399"/>
                </a:solidFill>
                <a:latin typeface="Times New Roman" pitchFamily="18" charset="0"/>
              </a:rPr>
              <a:t>KQ H</a:t>
            </a:r>
            <a:r>
              <a:rPr lang="pl-PL" sz="2300" b="0" baseline="0" smtClean="0">
                <a:solidFill>
                  <a:srgbClr val="333399"/>
                </a:solidFill>
                <a:latin typeface="Times New Roman" pitchFamily="18" charset="0"/>
              </a:rPr>
              <a:t>Đ</a:t>
            </a:r>
            <a:r>
              <a:rPr lang="en-US" sz="2300" b="0" baseline="0" smtClean="0">
                <a:solidFill>
                  <a:srgbClr val="333399"/>
                </a:solidFill>
                <a:latin typeface="Times New Roman" pitchFamily="18" charset="0"/>
              </a:rPr>
              <a:t>KD</a:t>
            </a:r>
            <a:r>
              <a:rPr lang="pl-PL" sz="2300" b="0" baseline="0" smtClean="0">
                <a:solidFill>
                  <a:srgbClr val="333399"/>
                </a:solidFill>
                <a:latin typeface="Times New Roman" pitchFamily="18" charset="0"/>
              </a:rPr>
              <a:t> </a:t>
            </a:r>
            <a:r>
              <a:rPr lang="en-US" sz="2300" b="0" baseline="0" smtClean="0">
                <a:solidFill>
                  <a:srgbClr val="333399"/>
                </a:solidFill>
                <a:latin typeface="Times New Roman" pitchFamily="18" charset="0"/>
              </a:rPr>
              <a:t>HN</a:t>
            </a:r>
            <a:r>
              <a:rPr lang="pl-PL" sz="2300" b="0" baseline="0" smtClean="0">
                <a:solidFill>
                  <a:srgbClr val="333399"/>
                </a:solidFill>
                <a:latin typeface="Times New Roman" pitchFamily="18" charset="0"/>
              </a:rPr>
              <a:t> giữa niên độ (dạng đầy đủ);</a:t>
            </a:r>
          </a:p>
          <a:p>
            <a:pPr algn="just"/>
            <a:r>
              <a:rPr lang="en-US" sz="2300" b="0" baseline="0" smtClean="0">
                <a:solidFill>
                  <a:srgbClr val="333399"/>
                </a:solidFill>
                <a:latin typeface="Times New Roman" pitchFamily="18" charset="0"/>
              </a:rPr>
              <a:t>. </a:t>
            </a:r>
            <a:r>
              <a:rPr lang="pl-PL" sz="2300" b="0" baseline="0" smtClean="0">
                <a:solidFill>
                  <a:srgbClr val="333399"/>
                </a:solidFill>
                <a:latin typeface="Times New Roman" pitchFamily="18" charset="0"/>
              </a:rPr>
              <a:t>Báo cáo </a:t>
            </a:r>
            <a:r>
              <a:rPr lang="en-US" sz="2300" b="0" baseline="0" smtClean="0">
                <a:solidFill>
                  <a:srgbClr val="333399"/>
                </a:solidFill>
                <a:latin typeface="Times New Roman" pitchFamily="18" charset="0"/>
              </a:rPr>
              <a:t>LC TTHN</a:t>
            </a:r>
            <a:r>
              <a:rPr lang="pl-PL" sz="2300" b="0" baseline="0" smtClean="0">
                <a:solidFill>
                  <a:srgbClr val="333399"/>
                </a:solidFill>
                <a:latin typeface="Times New Roman" pitchFamily="18" charset="0"/>
              </a:rPr>
              <a:t> giữa niên độ (dạng đầy đủ);</a:t>
            </a:r>
          </a:p>
          <a:p>
            <a:pPr algn="just"/>
            <a:r>
              <a:rPr lang="en-US" sz="2300" b="0" baseline="0" smtClean="0">
                <a:solidFill>
                  <a:srgbClr val="333399"/>
                </a:solidFill>
                <a:latin typeface="Times New Roman" pitchFamily="18" charset="0"/>
              </a:rPr>
              <a:t>. </a:t>
            </a:r>
            <a:r>
              <a:rPr lang="pl-PL" sz="2300" b="0" baseline="0" smtClean="0">
                <a:solidFill>
                  <a:srgbClr val="333399"/>
                </a:solidFill>
                <a:latin typeface="Times New Roman" pitchFamily="18" charset="0"/>
              </a:rPr>
              <a:t>Bản thuyết minh </a:t>
            </a:r>
            <a:r>
              <a:rPr lang="en-US" sz="2300" b="0" baseline="0" smtClean="0">
                <a:solidFill>
                  <a:srgbClr val="333399"/>
                </a:solidFill>
                <a:latin typeface="Times New Roman" pitchFamily="18" charset="0"/>
              </a:rPr>
              <a:t>BCTC HN</a:t>
            </a:r>
            <a:r>
              <a:rPr lang="pl-PL" sz="2300" b="0" baseline="0" smtClean="0">
                <a:solidFill>
                  <a:srgbClr val="333399"/>
                </a:solidFill>
                <a:latin typeface="Times New Roman" pitchFamily="18" charset="0"/>
              </a:rPr>
              <a:t> chọn lọc.</a:t>
            </a:r>
            <a:endParaRPr lang="en-US" sz="2300" b="0" baseline="0" smtClean="0">
              <a:solidFill>
                <a:srgbClr val="333399"/>
              </a:solidFill>
              <a:latin typeface="Times New Roman" pitchFamily="18" charset="0"/>
            </a:endParaRPr>
          </a:p>
          <a:p>
            <a:pPr algn="just"/>
            <a:r>
              <a:rPr lang="en-US" sz="2300" b="1" baseline="0" smtClean="0">
                <a:latin typeface="Times New Roman" pitchFamily="18" charset="0"/>
              </a:rPr>
              <a:t>+</a:t>
            </a:r>
            <a:r>
              <a:rPr lang="pl-PL" sz="2300" b="1" baseline="0" smtClean="0">
                <a:latin typeface="Times New Roman" pitchFamily="18" charset="0"/>
              </a:rPr>
              <a:t> </a:t>
            </a:r>
            <a:r>
              <a:rPr lang="en-US" sz="2300" b="1" baseline="0" smtClean="0">
                <a:latin typeface="Times New Roman" pitchFamily="18" charset="0"/>
              </a:rPr>
              <a:t>BCTC HN</a:t>
            </a:r>
            <a:r>
              <a:rPr lang="pl-PL" sz="2300" b="1" baseline="0" smtClean="0">
                <a:latin typeface="Times New Roman" pitchFamily="18" charset="0"/>
              </a:rPr>
              <a:t> giữa niên độ dạng tóm lược, gồm: </a:t>
            </a:r>
            <a:endParaRPr lang="en-US" sz="2300" b="1" baseline="0" smtClean="0">
              <a:latin typeface="Times New Roman" pitchFamily="18" charset="0"/>
            </a:endParaRPr>
          </a:p>
          <a:p>
            <a:pPr algn="just"/>
            <a:r>
              <a:rPr lang="en-US" sz="2300" b="0" baseline="0" smtClean="0">
                <a:solidFill>
                  <a:srgbClr val="333399"/>
                </a:solidFill>
                <a:latin typeface="Times New Roman" pitchFamily="18" charset="0"/>
              </a:rPr>
              <a:t>.</a:t>
            </a:r>
            <a:r>
              <a:rPr lang="pl-PL" sz="2300" b="0" baseline="0" smtClean="0">
                <a:solidFill>
                  <a:srgbClr val="333399"/>
                </a:solidFill>
                <a:latin typeface="Times New Roman" pitchFamily="18" charset="0"/>
              </a:rPr>
              <a:t> Bảng </a:t>
            </a:r>
            <a:r>
              <a:rPr lang="en-US" sz="2300" b="0" baseline="0" smtClean="0">
                <a:solidFill>
                  <a:srgbClr val="333399"/>
                </a:solidFill>
                <a:latin typeface="Times New Roman" pitchFamily="18" charset="0"/>
              </a:rPr>
              <a:t>C</a:t>
            </a:r>
            <a:r>
              <a:rPr lang="pl-PL" sz="2300" b="0" baseline="0" smtClean="0">
                <a:solidFill>
                  <a:srgbClr val="333399"/>
                </a:solidFill>
                <a:latin typeface="Times New Roman" pitchFamily="18" charset="0"/>
              </a:rPr>
              <a:t>Đ</a:t>
            </a:r>
            <a:r>
              <a:rPr lang="en-US" sz="2300" b="0" baseline="0" smtClean="0">
                <a:solidFill>
                  <a:srgbClr val="333399"/>
                </a:solidFill>
                <a:latin typeface="Times New Roman" pitchFamily="18" charset="0"/>
              </a:rPr>
              <a:t>KT HN</a:t>
            </a:r>
            <a:r>
              <a:rPr lang="pl-PL" sz="2300" b="0" baseline="0" smtClean="0">
                <a:solidFill>
                  <a:srgbClr val="333399"/>
                </a:solidFill>
                <a:latin typeface="Times New Roman" pitchFamily="18" charset="0"/>
              </a:rPr>
              <a:t> giữa niên độ (dạng tóm lược);</a:t>
            </a:r>
          </a:p>
          <a:p>
            <a:pPr algn="just"/>
            <a:r>
              <a:rPr lang="en-US" sz="2300" b="0" baseline="0" smtClean="0">
                <a:solidFill>
                  <a:srgbClr val="333399"/>
                </a:solidFill>
                <a:latin typeface="Times New Roman" pitchFamily="18" charset="0"/>
              </a:rPr>
              <a:t>.</a:t>
            </a:r>
            <a:r>
              <a:rPr lang="pl-PL" sz="2300" b="0" baseline="0" smtClean="0">
                <a:solidFill>
                  <a:srgbClr val="333399"/>
                </a:solidFill>
                <a:latin typeface="Times New Roman" pitchFamily="18" charset="0"/>
              </a:rPr>
              <a:t> Báo cáo </a:t>
            </a:r>
            <a:r>
              <a:rPr lang="en-US" sz="2300" b="0" baseline="0" smtClean="0">
                <a:solidFill>
                  <a:srgbClr val="333399"/>
                </a:solidFill>
                <a:latin typeface="Times New Roman" pitchFamily="18" charset="0"/>
              </a:rPr>
              <a:t>KQ H</a:t>
            </a:r>
            <a:r>
              <a:rPr lang="pl-PL" sz="2300" b="0" baseline="0" smtClean="0">
                <a:solidFill>
                  <a:srgbClr val="333399"/>
                </a:solidFill>
                <a:latin typeface="Times New Roman" pitchFamily="18" charset="0"/>
              </a:rPr>
              <a:t>Đ</a:t>
            </a:r>
            <a:r>
              <a:rPr lang="en-US" sz="2300" b="0" baseline="0" smtClean="0">
                <a:solidFill>
                  <a:srgbClr val="333399"/>
                </a:solidFill>
                <a:latin typeface="Times New Roman" pitchFamily="18" charset="0"/>
              </a:rPr>
              <a:t>KD HN</a:t>
            </a:r>
            <a:r>
              <a:rPr lang="pl-PL" sz="2300" b="0" baseline="0" smtClean="0">
                <a:solidFill>
                  <a:srgbClr val="333399"/>
                </a:solidFill>
                <a:latin typeface="Times New Roman" pitchFamily="18" charset="0"/>
              </a:rPr>
              <a:t> giữa niên độ (dạng tóm lược); </a:t>
            </a:r>
          </a:p>
          <a:p>
            <a:pPr algn="just"/>
            <a:r>
              <a:rPr lang="en-US" sz="2300" b="0" baseline="0" smtClean="0">
                <a:solidFill>
                  <a:srgbClr val="333399"/>
                </a:solidFill>
                <a:latin typeface="Times New Roman" pitchFamily="18" charset="0"/>
              </a:rPr>
              <a:t>.</a:t>
            </a:r>
            <a:r>
              <a:rPr lang="pl-PL" sz="2300" b="0" baseline="0" smtClean="0">
                <a:solidFill>
                  <a:srgbClr val="333399"/>
                </a:solidFill>
                <a:latin typeface="Times New Roman" pitchFamily="18" charset="0"/>
              </a:rPr>
              <a:t> Báo cáo </a:t>
            </a:r>
            <a:r>
              <a:rPr lang="en-US" sz="2300" b="0" baseline="0" smtClean="0">
                <a:solidFill>
                  <a:srgbClr val="333399"/>
                </a:solidFill>
                <a:latin typeface="Times New Roman" pitchFamily="18" charset="0"/>
              </a:rPr>
              <a:t>LCTT HN</a:t>
            </a:r>
            <a:r>
              <a:rPr lang="pl-PL" sz="2300" b="0" baseline="0" smtClean="0">
                <a:solidFill>
                  <a:srgbClr val="333399"/>
                </a:solidFill>
                <a:latin typeface="Times New Roman" pitchFamily="18" charset="0"/>
              </a:rPr>
              <a:t> giữa niên độ (dạng tóm lược</a:t>
            </a:r>
            <a:r>
              <a:rPr lang="en-US" sz="2300" b="0" baseline="0" smtClean="0">
                <a:solidFill>
                  <a:srgbClr val="333399"/>
                </a:solidFill>
                <a:latin typeface="Times New Roman" pitchFamily="18" charset="0"/>
              </a:rPr>
              <a:t>)</a:t>
            </a:r>
            <a:endParaRPr lang="en-US" sz="2300"/>
          </a:p>
        </p:txBody>
      </p:sp>
      <p:sp>
        <p:nvSpPr>
          <p:cNvPr id="2" name="Slide Number Placeholder 1"/>
          <p:cNvSpPr>
            <a:spLocks noGrp="1"/>
          </p:cNvSpPr>
          <p:nvPr>
            <p:ph type="sldNum" sz="quarter" idx="12"/>
          </p:nvPr>
        </p:nvSpPr>
        <p:spPr/>
        <p:txBody>
          <a:bodyPr/>
          <a:lstStyle/>
          <a:p>
            <a:fld id="{A2F27080-BE6A-4615-B54B-377432E2AED6}"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pPr>
              <a:defRPr/>
            </a:pPr>
            <a:fld id="{6FFEC2B2-1F3A-4464-B2DF-21EC4CFD0ED7}" type="slidenum">
              <a:rPr lang="en-US"/>
              <a:pPr>
                <a:defRPr/>
              </a:pPr>
              <a:t>17</a:t>
            </a:fld>
            <a:endParaRPr lang="en-US"/>
          </a:p>
        </p:txBody>
      </p:sp>
      <p:sp>
        <p:nvSpPr>
          <p:cNvPr id="11267" name="Text Box 40"/>
          <p:cNvSpPr txBox="1">
            <a:spLocks noChangeArrowheads="1"/>
          </p:cNvSpPr>
          <p:nvPr/>
        </p:nvSpPr>
        <p:spPr bwMode="auto">
          <a:xfrm>
            <a:off x="0" y="857232"/>
            <a:ext cx="9144000" cy="5816977"/>
          </a:xfrm>
          <a:prstGeom prst="rect">
            <a:avLst/>
          </a:prstGeom>
          <a:noFill/>
          <a:ln w="9525">
            <a:noFill/>
            <a:miter lim="800000"/>
            <a:headEnd/>
            <a:tailEnd/>
          </a:ln>
        </p:spPr>
        <p:txBody>
          <a:bodyPr wrap="square">
            <a:spAutoFit/>
          </a:bodyPr>
          <a:lstStyle/>
          <a:p>
            <a:pPr marL="457200" indent="-457200" algn="just">
              <a:lnSpc>
                <a:spcPct val="110000"/>
              </a:lnSpc>
            </a:pPr>
            <a:r>
              <a:rPr lang="en-US" sz="2400" b="1" baseline="0">
                <a:latin typeface="Times New Roman" pitchFamily="18" charset="0"/>
              </a:rPr>
              <a:t>Các chỉ tiêu khác biệt trên BCTCHN so với BCTC riêng</a:t>
            </a:r>
            <a:r>
              <a:rPr lang="en-US" sz="2400" b="1">
                <a:latin typeface="Times New Roman" pitchFamily="18" charset="0"/>
              </a:rPr>
              <a:t>:</a:t>
            </a:r>
            <a:endParaRPr lang="en-US" sz="2400" b="1" baseline="0">
              <a:latin typeface="Times New Roman" pitchFamily="18" charset="0"/>
            </a:endParaRPr>
          </a:p>
          <a:p>
            <a:pPr marL="457200" indent="-457200" algn="just">
              <a:lnSpc>
                <a:spcPct val="110000"/>
              </a:lnSpc>
            </a:pPr>
            <a:r>
              <a:rPr lang="en-US" sz="2400" u="sng" baseline="0">
                <a:solidFill>
                  <a:srgbClr val="990099"/>
                </a:solidFill>
                <a:latin typeface="Times New Roman" pitchFamily="18" charset="0"/>
              </a:rPr>
              <a:t>Bảng CĐKTHN</a:t>
            </a:r>
          </a:p>
          <a:p>
            <a:pPr marL="457200" indent="-457200" algn="just">
              <a:lnSpc>
                <a:spcPct val="110000"/>
              </a:lnSpc>
              <a:buFontTx/>
              <a:buAutoNum type="arabicParenBoth"/>
            </a:pPr>
            <a:r>
              <a:rPr lang="en-US" sz="2400" baseline="0">
                <a:solidFill>
                  <a:srgbClr val="333399"/>
                </a:solidFill>
                <a:latin typeface="Times New Roman" pitchFamily="18" charset="0"/>
              </a:rPr>
              <a:t>Bổ sung chỉ tiêu VI - Lợi thế thương mại – MS 269 phần TS</a:t>
            </a:r>
          </a:p>
          <a:p>
            <a:pPr marL="457200" indent="-457200" algn="just">
              <a:lnSpc>
                <a:spcPct val="110000"/>
              </a:lnSpc>
              <a:buFontTx/>
              <a:buAutoNum type="arabicParenBoth"/>
            </a:pPr>
            <a:r>
              <a:rPr lang="en-US" sz="2400" baseline="0">
                <a:solidFill>
                  <a:srgbClr val="333399"/>
                </a:solidFill>
                <a:latin typeface="Times New Roman" pitchFamily="18" charset="0"/>
              </a:rPr>
              <a:t>Bổ sung mục C  “Lợi ích của cổ đông KKS (NCI)” – MS 439 trong phần NV</a:t>
            </a:r>
            <a:r>
              <a:rPr lang="en-US" sz="2400">
                <a:solidFill>
                  <a:srgbClr val="333399"/>
                </a:solidFill>
                <a:latin typeface="Times New Roman" pitchFamily="18" charset="0"/>
              </a:rPr>
              <a:t> </a:t>
            </a:r>
          </a:p>
          <a:p>
            <a:pPr marL="457200" indent="-457200" algn="just">
              <a:lnSpc>
                <a:spcPct val="110000"/>
              </a:lnSpc>
            </a:pPr>
            <a:r>
              <a:rPr lang="en-US" sz="2400" u="sng" baseline="0">
                <a:solidFill>
                  <a:srgbClr val="990099"/>
                </a:solidFill>
                <a:latin typeface="Times New Roman" pitchFamily="18" charset="0"/>
              </a:rPr>
              <a:t>Báo cáo KQKD HN</a:t>
            </a:r>
          </a:p>
          <a:p>
            <a:pPr marL="457200" indent="-457200" algn="just">
              <a:lnSpc>
                <a:spcPct val="110000"/>
              </a:lnSpc>
            </a:pPr>
            <a:r>
              <a:rPr lang="en-US" sz="2400" baseline="0">
                <a:solidFill>
                  <a:srgbClr val="333399"/>
                </a:solidFill>
                <a:latin typeface="Times New Roman" pitchFamily="18" charset="0"/>
              </a:rPr>
              <a:t>(4) Bổ sung chỉ tiêu 14 “Phần lợi nhuận hoặc lỗ trong công ty LK, LD” – MS 45</a:t>
            </a:r>
          </a:p>
          <a:p>
            <a:pPr marL="457200" indent="-457200" algn="just">
              <a:lnSpc>
                <a:spcPct val="110000"/>
              </a:lnSpc>
            </a:pPr>
            <a:r>
              <a:rPr lang="en-US" sz="2400" baseline="0">
                <a:solidFill>
                  <a:srgbClr val="333399"/>
                </a:solidFill>
                <a:latin typeface="Times New Roman" pitchFamily="18" charset="0"/>
              </a:rPr>
              <a:t>(5) LN sau thuế  NCI – MS 61</a:t>
            </a:r>
          </a:p>
          <a:p>
            <a:pPr marL="457200" indent="-457200" algn="just">
              <a:lnSpc>
                <a:spcPct val="110000"/>
              </a:lnSpc>
            </a:pPr>
            <a:r>
              <a:rPr lang="en-US" sz="2400" baseline="0">
                <a:solidFill>
                  <a:srgbClr val="333399"/>
                </a:solidFill>
                <a:latin typeface="Times New Roman" pitchFamily="18" charset="0"/>
              </a:rPr>
              <a:t>(6) LN sau thuế của CĐ công ty mẹ - MS 62</a:t>
            </a:r>
          </a:p>
          <a:p>
            <a:pPr marL="457200" indent="-457200" algn="just">
              <a:lnSpc>
                <a:spcPct val="110000"/>
              </a:lnSpc>
            </a:pPr>
            <a:r>
              <a:rPr lang="en-US" sz="2400" u="sng" baseline="0">
                <a:solidFill>
                  <a:srgbClr val="990099"/>
                </a:solidFill>
                <a:latin typeface="Times New Roman" pitchFamily="18" charset="0"/>
              </a:rPr>
              <a:t>TM BCTC HN:</a:t>
            </a:r>
          </a:p>
          <a:p>
            <a:pPr marL="457200" indent="-457200" algn="just">
              <a:lnSpc>
                <a:spcPct val="110000"/>
              </a:lnSpc>
            </a:pPr>
            <a:r>
              <a:rPr lang="en-US" sz="2400" baseline="0">
                <a:solidFill>
                  <a:srgbClr val="333399"/>
                </a:solidFill>
                <a:latin typeface="Times New Roman" pitchFamily="18" charset="0"/>
              </a:rPr>
              <a:t>(7) Bổ sung các thông tin phải trình bày trong bản Thuyết minh BCTC HN</a:t>
            </a:r>
          </a:p>
          <a:p>
            <a:pPr marL="457200" indent="-457200" algn="just"/>
            <a:endParaRPr lang="en-US" sz="2400" baseline="0">
              <a:solidFill>
                <a:srgbClr val="333399"/>
              </a:solidFill>
              <a:latin typeface="Times New Roman" pitchFamily="18" charset="0"/>
            </a:endParaRPr>
          </a:p>
        </p:txBody>
      </p:sp>
      <p:sp>
        <p:nvSpPr>
          <p:cNvPr id="5" name="Rectangle 4"/>
          <p:cNvSpPr/>
          <p:nvPr/>
        </p:nvSpPr>
        <p:spPr>
          <a:xfrm>
            <a:off x="71406" y="119698"/>
            <a:ext cx="5056192" cy="523220"/>
          </a:xfrm>
          <a:prstGeom prst="rect">
            <a:avLst/>
          </a:prstGeom>
        </p:spPr>
        <p:txBody>
          <a:bodyPr wrap="none">
            <a:spAutoFit/>
          </a:bodyPr>
          <a:lstStyle/>
          <a:p>
            <a:pPr>
              <a:spcBef>
                <a:spcPts val="1200"/>
              </a:spcBef>
            </a:pPr>
            <a:r>
              <a:rPr lang="en-US" sz="2800" b="1" smtClean="0">
                <a:solidFill>
                  <a:srgbClr val="FF0000"/>
                </a:solidFill>
                <a:latin typeface="Times New Roman" pitchFamily="18" charset="0"/>
                <a:cs typeface="Times New Roman" pitchFamily="18" charset="0"/>
              </a:rPr>
              <a:t>3.1.3. Hệ thống BCTC hợp nhất</a:t>
            </a:r>
          </a:p>
        </p:txBody>
      </p:sp>
      <p:sp>
        <p:nvSpPr>
          <p:cNvPr id="2" name="Footer Placeholder 1"/>
          <p:cNvSpPr>
            <a:spLocks noGrp="1"/>
          </p:cNvSpPr>
          <p:nvPr>
            <p:ph type="ftr" sz="quarter" idx="11"/>
          </p:nvPr>
        </p:nvSpPr>
        <p:spPr/>
        <p:txBody>
          <a:bodyPr/>
          <a:lstStyle/>
          <a:p>
            <a:pPr>
              <a:defRPr/>
            </a:pPr>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D2CE2F18-8D2B-401C-8960-5E0A81B5D401}" type="slidenum">
              <a:rPr lang="en-US"/>
              <a:pPr>
                <a:defRPr/>
              </a:pPr>
              <a:t>18</a:t>
            </a:fld>
            <a:endParaRPr lang="en-US"/>
          </a:p>
        </p:txBody>
      </p:sp>
      <p:sp>
        <p:nvSpPr>
          <p:cNvPr id="12291" name="Text Box 2"/>
          <p:cNvSpPr txBox="1">
            <a:spLocks noChangeArrowheads="1"/>
          </p:cNvSpPr>
          <p:nvPr/>
        </p:nvSpPr>
        <p:spPr bwMode="auto">
          <a:xfrm>
            <a:off x="251520" y="784806"/>
            <a:ext cx="8640960" cy="5750613"/>
          </a:xfrm>
          <a:prstGeom prst="rect">
            <a:avLst/>
          </a:prstGeom>
          <a:noFill/>
          <a:ln w="9525">
            <a:noFill/>
            <a:miter lim="800000"/>
            <a:headEnd/>
            <a:tailEnd/>
          </a:ln>
        </p:spPr>
        <p:txBody>
          <a:bodyPr wrap="square">
            <a:spAutoFit/>
          </a:bodyPr>
          <a:lstStyle/>
          <a:p>
            <a:pPr marL="457200" indent="-457200" algn="just">
              <a:lnSpc>
                <a:spcPct val="110000"/>
              </a:lnSpc>
            </a:pPr>
            <a:r>
              <a:rPr lang="nl-NL" sz="2400" baseline="0">
                <a:solidFill>
                  <a:srgbClr val="333399"/>
                </a:solidFill>
                <a:latin typeface="Times New Roman" pitchFamily="18" charset="0"/>
              </a:rPr>
              <a:t>- Tổng số các công ty con (SL các cty con đc HN, SL các cty con ko </a:t>
            </a:r>
            <a:r>
              <a:rPr lang="nl-NL" sz="2400" baseline="0" smtClean="0">
                <a:solidFill>
                  <a:srgbClr val="333399"/>
                </a:solidFill>
                <a:latin typeface="Times New Roman" pitchFamily="18" charset="0"/>
              </a:rPr>
              <a:t>được </a:t>
            </a:r>
            <a:r>
              <a:rPr lang="nl-NL" sz="2400" baseline="0">
                <a:solidFill>
                  <a:srgbClr val="333399"/>
                </a:solidFill>
                <a:latin typeface="Times New Roman" pitchFamily="18" charset="0"/>
              </a:rPr>
              <a:t>HN - giải thích lý do)</a:t>
            </a:r>
          </a:p>
          <a:p>
            <a:pPr marL="457200" indent="-457200" algn="just">
              <a:lnSpc>
                <a:spcPct val="110000"/>
              </a:lnSpc>
            </a:pPr>
            <a:r>
              <a:rPr lang="nl-NL" sz="2400" baseline="0">
                <a:solidFill>
                  <a:srgbClr val="333399"/>
                </a:solidFill>
                <a:latin typeface="Times New Roman" pitchFamily="18" charset="0"/>
              </a:rPr>
              <a:t>- Danh sách các công ty con quan trọng được HN.</a:t>
            </a:r>
          </a:p>
          <a:p>
            <a:pPr marL="457200" indent="-457200" algn="just">
              <a:lnSpc>
                <a:spcPct val="110000"/>
              </a:lnSpc>
            </a:pPr>
            <a:r>
              <a:rPr lang="nl-NL" sz="2400" baseline="0">
                <a:solidFill>
                  <a:srgbClr val="333399"/>
                </a:solidFill>
                <a:latin typeface="Times New Roman" pitchFamily="18" charset="0"/>
              </a:rPr>
              <a:t>- Các công ty con bị loại ra khỏi quá trình HN.</a:t>
            </a:r>
          </a:p>
          <a:p>
            <a:pPr marL="457200" indent="-457200" algn="just">
              <a:lnSpc>
                <a:spcPct val="110000"/>
              </a:lnSpc>
            </a:pPr>
            <a:r>
              <a:rPr lang="nl-NL" sz="2400" baseline="0">
                <a:solidFill>
                  <a:srgbClr val="333399"/>
                </a:solidFill>
                <a:latin typeface="Times New Roman" pitchFamily="18" charset="0"/>
              </a:rPr>
              <a:t>- Danh sách các công ty LK quan trọng được phản ánh trong BCTC HN theo PP Vốn CSH</a:t>
            </a:r>
          </a:p>
          <a:p>
            <a:pPr marL="457200" indent="-457200" algn="just">
              <a:lnSpc>
                <a:spcPct val="110000"/>
              </a:lnSpc>
            </a:pPr>
            <a:r>
              <a:rPr lang="nl-NL" sz="2400" baseline="0">
                <a:solidFill>
                  <a:srgbClr val="333399"/>
                </a:solidFill>
                <a:latin typeface="Times New Roman" pitchFamily="18" charset="0"/>
              </a:rPr>
              <a:t>- Danh sách các công ty LK ngừng áp dụng hoặc không áp dụng PP Vốn CSH khi lập BCTC HN</a:t>
            </a:r>
          </a:p>
          <a:p>
            <a:pPr marL="457200" indent="-457200" algn="just">
              <a:lnSpc>
                <a:spcPct val="110000"/>
              </a:lnSpc>
            </a:pPr>
            <a:r>
              <a:rPr lang="nl-NL" sz="2400" baseline="0">
                <a:solidFill>
                  <a:srgbClr val="333399"/>
                </a:solidFill>
                <a:latin typeface="Times New Roman" pitchFamily="18" charset="0"/>
              </a:rPr>
              <a:t>- Danh sách các cơ sở KD đồng kiểm soát được phản ánh trong BCTC HN theo phương pháp Vốn CSH</a:t>
            </a:r>
          </a:p>
          <a:p>
            <a:pPr marL="457200" indent="-457200" algn="just">
              <a:lnSpc>
                <a:spcPct val="110000"/>
              </a:lnSpc>
            </a:pPr>
            <a:r>
              <a:rPr lang="nl-NL" sz="2400" baseline="0">
                <a:solidFill>
                  <a:srgbClr val="333399"/>
                </a:solidFill>
                <a:latin typeface="Times New Roman" pitchFamily="18" charset="0"/>
              </a:rPr>
              <a:t>- Danh sách các cơ sở KD đồng kiểm soát ngừng áp dụng hoặc không áp dụng PP Vốn CSH khi lập BCTC HN</a:t>
            </a:r>
          </a:p>
          <a:p>
            <a:pPr marL="457200" indent="-457200" algn="just">
              <a:lnSpc>
                <a:spcPct val="110000"/>
              </a:lnSpc>
            </a:pPr>
            <a:r>
              <a:rPr lang="nl-NL" sz="2400" baseline="0">
                <a:solidFill>
                  <a:srgbClr val="333399"/>
                </a:solidFill>
                <a:latin typeface="Times New Roman" pitchFamily="18" charset="0"/>
              </a:rPr>
              <a:t>- Những sự kiện ảnh hưởng quan trọng đến hoạt động KD của TĐ trong năm báo cáo</a:t>
            </a:r>
            <a:endParaRPr lang="en-US" sz="2400" baseline="0">
              <a:solidFill>
                <a:srgbClr val="333399"/>
              </a:solidFill>
              <a:latin typeface="Times New Roman" pitchFamily="18" charset="0"/>
            </a:endParaRPr>
          </a:p>
        </p:txBody>
      </p:sp>
      <p:sp>
        <p:nvSpPr>
          <p:cNvPr id="4" name="Rectangle 3"/>
          <p:cNvSpPr/>
          <p:nvPr/>
        </p:nvSpPr>
        <p:spPr>
          <a:xfrm>
            <a:off x="251520" y="261586"/>
            <a:ext cx="6552728" cy="523220"/>
          </a:xfrm>
          <a:prstGeom prst="rect">
            <a:avLst/>
          </a:prstGeom>
        </p:spPr>
        <p:txBody>
          <a:bodyPr wrap="square">
            <a:spAutoFit/>
          </a:bodyPr>
          <a:lstStyle/>
          <a:p>
            <a:pPr>
              <a:spcBef>
                <a:spcPts val="1200"/>
              </a:spcBef>
            </a:pPr>
            <a:r>
              <a:rPr lang="en-US" sz="2800" b="1" smtClean="0">
                <a:solidFill>
                  <a:srgbClr val="FF0000"/>
                </a:solidFill>
                <a:latin typeface="Times New Roman" pitchFamily="18" charset="0"/>
                <a:cs typeface="Times New Roman" pitchFamily="18" charset="0"/>
              </a:rPr>
              <a:t>3.1.3. Hệ thống BCTC hợp nhất</a:t>
            </a:r>
          </a:p>
        </p:txBody>
      </p:sp>
      <p:sp>
        <p:nvSpPr>
          <p:cNvPr id="2" name="Footer Placeholder 1"/>
          <p:cNvSpPr>
            <a:spLocks noGrp="1"/>
          </p:cNvSpPr>
          <p:nvPr>
            <p:ph type="ftr" sz="quarter" idx="11"/>
          </p:nvPr>
        </p:nvSpPr>
        <p:spPr/>
        <p:txBody>
          <a:bodyPr/>
          <a:lstStyle/>
          <a:p>
            <a:pPr>
              <a:defRPr/>
            </a:pPr>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14290"/>
            <a:ext cx="9358346" cy="523220"/>
          </a:xfrm>
          <a:prstGeom prst="rect">
            <a:avLst/>
          </a:prstGeom>
        </p:spPr>
        <p:txBody>
          <a:bodyPr wrap="square">
            <a:spAutoFit/>
          </a:bodyPr>
          <a:lstStyle/>
          <a:p>
            <a:pPr>
              <a:spcBef>
                <a:spcPts val="1200"/>
              </a:spcBef>
            </a:pPr>
            <a:r>
              <a:rPr lang="en-US" sz="2800" b="1" smtClean="0">
                <a:solidFill>
                  <a:srgbClr val="FF0000"/>
                </a:solidFill>
                <a:latin typeface="Times New Roman" pitchFamily="18" charset="0"/>
                <a:cs typeface="Times New Roman" pitchFamily="18" charset="0"/>
              </a:rPr>
              <a:t>3.1.4. Trách nhiệm, thời hạn lập, nộp và nơi nộp BCTC HN</a:t>
            </a:r>
          </a:p>
        </p:txBody>
      </p:sp>
      <p:sp>
        <p:nvSpPr>
          <p:cNvPr id="4" name="TextBox 3"/>
          <p:cNvSpPr txBox="1"/>
          <p:nvPr/>
        </p:nvSpPr>
        <p:spPr>
          <a:xfrm>
            <a:off x="1357290" y="1071546"/>
            <a:ext cx="5786478"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b="1" smtClean="0">
                <a:latin typeface="Times New Roman" pitchFamily="18" charset="0"/>
                <a:cs typeface="Times New Roman" pitchFamily="18" charset="0"/>
              </a:rPr>
              <a:t>Trách nhiệm lập, thời hạn lập BCTC HN</a:t>
            </a:r>
            <a:endParaRPr lang="en-US" sz="2400" b="1">
              <a:latin typeface="Times New Roman" pitchFamily="18" charset="0"/>
              <a:cs typeface="Times New Roman" pitchFamily="18" charset="0"/>
            </a:endParaRPr>
          </a:p>
        </p:txBody>
      </p:sp>
      <p:sp>
        <p:nvSpPr>
          <p:cNvPr id="5" name="TextBox 4"/>
          <p:cNvSpPr txBox="1"/>
          <p:nvPr/>
        </p:nvSpPr>
        <p:spPr>
          <a:xfrm>
            <a:off x="251520" y="2132856"/>
            <a:ext cx="3748976" cy="156966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400" b="1" smtClean="0">
                <a:latin typeface="Times New Roman" pitchFamily="18" charset="0"/>
                <a:cs typeface="Times New Roman" pitchFamily="18" charset="0"/>
              </a:rPr>
              <a:t>Cty mẹ niêm yết trên TTCK</a:t>
            </a:r>
          </a:p>
          <a:p>
            <a:pPr algn="ctr"/>
            <a:r>
              <a:rPr lang="en-US" sz="2400" b="1" smtClean="0">
                <a:latin typeface="Times New Roman" pitchFamily="18" charset="0"/>
                <a:cs typeface="Times New Roman" pitchFamily="18" charset="0"/>
              </a:rPr>
              <a:t>Công ty mẹ đại chúng lớn</a:t>
            </a:r>
          </a:p>
          <a:p>
            <a:pPr algn="ctr"/>
            <a:r>
              <a:rPr lang="en-US" sz="2400" b="1" smtClean="0">
                <a:latin typeface="Times New Roman" pitchFamily="18" charset="0"/>
                <a:cs typeface="Times New Roman" pitchFamily="18" charset="0"/>
              </a:rPr>
              <a:t>Công ty mẹ thuộc SH NN</a:t>
            </a:r>
            <a:endParaRPr lang="en-US" sz="2400" b="1">
              <a:latin typeface="Times New Roman" pitchFamily="18" charset="0"/>
              <a:cs typeface="Times New Roman" pitchFamily="18" charset="0"/>
            </a:endParaRPr>
          </a:p>
        </p:txBody>
      </p:sp>
      <p:sp>
        <p:nvSpPr>
          <p:cNvPr id="6" name="TextBox 5"/>
          <p:cNvSpPr txBox="1"/>
          <p:nvPr/>
        </p:nvSpPr>
        <p:spPr>
          <a:xfrm>
            <a:off x="5000628" y="2357430"/>
            <a:ext cx="2714644" cy="107721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3200" b="1" smtClean="0">
                <a:latin typeface="Times New Roman" pitchFamily="18" charset="0"/>
                <a:cs typeface="Times New Roman" pitchFamily="18" charset="0"/>
              </a:rPr>
              <a:t>Các công ty  mẹ khác</a:t>
            </a:r>
            <a:endParaRPr lang="en-US" sz="3200" b="1">
              <a:latin typeface="Times New Roman" pitchFamily="18" charset="0"/>
              <a:cs typeface="Times New Roman" pitchFamily="18" charset="0"/>
            </a:endParaRPr>
          </a:p>
        </p:txBody>
      </p:sp>
      <p:sp>
        <p:nvSpPr>
          <p:cNvPr id="7" name="TextBox 6"/>
          <p:cNvSpPr txBox="1"/>
          <p:nvPr/>
        </p:nvSpPr>
        <p:spPr>
          <a:xfrm>
            <a:off x="785786" y="4143380"/>
            <a:ext cx="2850110" cy="209288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spcBef>
                <a:spcPts val="1200"/>
              </a:spcBef>
            </a:pPr>
            <a:r>
              <a:rPr lang="en-US" sz="2400" b="1" smtClean="0">
                <a:latin typeface="Times New Roman" pitchFamily="18" charset="0"/>
                <a:cs typeface="Times New Roman" pitchFamily="18" charset="0"/>
              </a:rPr>
              <a:t>BCTCHN năm, bán niên dạng đầy đủ</a:t>
            </a:r>
          </a:p>
          <a:p>
            <a:pPr algn="ctr">
              <a:spcBef>
                <a:spcPts val="1200"/>
              </a:spcBef>
            </a:pPr>
            <a:r>
              <a:rPr lang="en-US" sz="2400" b="1" smtClean="0">
                <a:latin typeface="Times New Roman" pitchFamily="18" charset="0"/>
                <a:cs typeface="Times New Roman" pitchFamily="18" charset="0"/>
              </a:rPr>
              <a:t>BCTC HN quý dạng tóm lược hoặc đầy đủ</a:t>
            </a:r>
            <a:endParaRPr lang="en-US" sz="2400" b="1">
              <a:latin typeface="Times New Roman" pitchFamily="18" charset="0"/>
              <a:cs typeface="Times New Roman" pitchFamily="18" charset="0"/>
            </a:endParaRPr>
          </a:p>
        </p:txBody>
      </p:sp>
      <p:sp>
        <p:nvSpPr>
          <p:cNvPr id="8" name="TextBox 7"/>
          <p:cNvSpPr txBox="1"/>
          <p:nvPr/>
        </p:nvSpPr>
        <p:spPr>
          <a:xfrm>
            <a:off x="5143504" y="4071942"/>
            <a:ext cx="2643206" cy="209288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spcBef>
                <a:spcPts val="1200"/>
              </a:spcBef>
            </a:pPr>
            <a:r>
              <a:rPr lang="en-US" sz="2400" b="1" smtClean="0">
                <a:latin typeface="Times New Roman" pitchFamily="18" charset="0"/>
                <a:cs typeface="Times New Roman" pitchFamily="18" charset="0"/>
              </a:rPr>
              <a:t>BCTCHN năm dạng đầy đủ</a:t>
            </a:r>
          </a:p>
          <a:p>
            <a:pPr algn="ctr">
              <a:spcBef>
                <a:spcPts val="1200"/>
              </a:spcBef>
            </a:pPr>
            <a:r>
              <a:rPr lang="en-US" sz="2400" b="1" smtClean="0">
                <a:solidFill>
                  <a:srgbClr val="FF0000"/>
                </a:solidFill>
                <a:latin typeface="Times New Roman" pitchFamily="18" charset="0"/>
                <a:cs typeface="Times New Roman" pitchFamily="18" charset="0"/>
              </a:rPr>
              <a:t> Khuyến khích </a:t>
            </a:r>
            <a:r>
              <a:rPr lang="en-US" sz="2400" b="1" smtClean="0">
                <a:latin typeface="Times New Roman" pitchFamily="18" charset="0"/>
                <a:cs typeface="Times New Roman" pitchFamily="18" charset="0"/>
              </a:rPr>
              <a:t>lập BCTC HN giữa niên độ</a:t>
            </a:r>
            <a:endParaRPr lang="en-US" sz="2400" b="1">
              <a:latin typeface="Times New Roman" pitchFamily="18" charset="0"/>
              <a:cs typeface="Times New Roman" pitchFamily="18" charset="0"/>
            </a:endParaRPr>
          </a:p>
        </p:txBody>
      </p:sp>
      <p:cxnSp>
        <p:nvCxnSpPr>
          <p:cNvPr id="10" name="Straight Connector 9"/>
          <p:cNvCxnSpPr>
            <a:endCxn id="5" idx="0"/>
          </p:cNvCxnSpPr>
          <p:nvPr/>
        </p:nvCxnSpPr>
        <p:spPr>
          <a:xfrm flipH="1">
            <a:off x="2126008" y="1500174"/>
            <a:ext cx="1981637" cy="6326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071934" y="1500175"/>
            <a:ext cx="2143140" cy="8572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Down Arrow 19"/>
          <p:cNvSpPr/>
          <p:nvPr/>
        </p:nvSpPr>
        <p:spPr>
          <a:xfrm>
            <a:off x="1857356" y="3702516"/>
            <a:ext cx="642942" cy="4408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Times New Roman" pitchFamily="18" charset="0"/>
              <a:cs typeface="Times New Roman" pitchFamily="18" charset="0"/>
            </a:endParaRPr>
          </a:p>
        </p:txBody>
      </p:sp>
      <p:sp>
        <p:nvSpPr>
          <p:cNvPr id="21" name="Down Arrow 20"/>
          <p:cNvSpPr/>
          <p:nvPr/>
        </p:nvSpPr>
        <p:spPr>
          <a:xfrm>
            <a:off x="6215074" y="3434648"/>
            <a:ext cx="484632" cy="6727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2E1157D3-5D85-4311-A9A0-7B48ECE7E796}" type="slidenum">
              <a:rPr lang="en-US" smtClean="0"/>
              <a:pPr>
                <a:defRPr/>
              </a:pPr>
              <a:t>19</a:t>
            </a:fld>
            <a:endParaRPr lang="en-US"/>
          </a:p>
        </p:txBody>
      </p:sp>
      <p:sp>
        <p:nvSpPr>
          <p:cNvPr id="9" name="Footer Placeholder 8"/>
          <p:cNvSpPr>
            <a:spLocks noGrp="1"/>
          </p:cNvSpPr>
          <p:nvPr>
            <p:ph type="ftr" sz="quarter" idx="11"/>
          </p:nvPr>
        </p:nvSpPr>
        <p:spPr/>
        <p:txBody>
          <a:bodyPr/>
          <a:lstStyle/>
          <a:p>
            <a:pPr>
              <a:defRPr/>
            </a:pPr>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18"/>
          <p:cNvSpPr>
            <a:spLocks noGrp="1" noRot="1" noChangeArrowheads="1"/>
          </p:cNvSpPr>
          <p:nvPr>
            <p:ph type="title"/>
          </p:nvPr>
        </p:nvSpPr>
        <p:spPr>
          <a:xfrm>
            <a:off x="457200" y="274638"/>
            <a:ext cx="8229600" cy="634082"/>
          </a:xfrm>
        </p:spPr>
        <p:style>
          <a:lnRef idx="1">
            <a:schemeClr val="accent3"/>
          </a:lnRef>
          <a:fillRef idx="2">
            <a:schemeClr val="accent3"/>
          </a:fillRef>
          <a:effectRef idx="1">
            <a:schemeClr val="accent3"/>
          </a:effectRef>
          <a:fontRef idx="minor">
            <a:schemeClr val="dk1"/>
          </a:fontRef>
        </p:style>
        <p:txBody>
          <a:bodyPr/>
          <a:lstStyle/>
          <a:p>
            <a:pPr marL="571500" indent="-571500" eaLnBrk="1" hangingPunct="1">
              <a:buFont typeface="Wingdings" pitchFamily="2" charset="2"/>
              <a:buChar char="v"/>
            </a:pPr>
            <a:r>
              <a:rPr lang="en-US" altLang="en-US" sz="3200" b="1" smtClean="0">
                <a:latin typeface="Times New Roman" pitchFamily="18" charset="0"/>
                <a:cs typeface="Times New Roman" pitchFamily="18" charset="0"/>
              </a:rPr>
              <a:t>Mục đích nghiên cứu</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cs typeface="Arial" charset="0"/>
              </a:defRPr>
            </a:lvl1pPr>
            <a:lvl2pPr marL="742950" indent="-285750">
              <a:defRPr>
                <a:solidFill>
                  <a:schemeClr val="tx1"/>
                </a:solidFill>
                <a:latin typeface="Times New Roman" pitchFamily="18" charset="0"/>
                <a:cs typeface="Arial" charset="0"/>
              </a:defRPr>
            </a:lvl2pPr>
            <a:lvl3pPr marL="1143000" indent="-228600">
              <a:defRPr>
                <a:solidFill>
                  <a:schemeClr val="tx1"/>
                </a:solidFill>
                <a:latin typeface="Times New Roman" pitchFamily="18" charset="0"/>
                <a:cs typeface="Arial" charset="0"/>
              </a:defRPr>
            </a:lvl3pPr>
            <a:lvl4pPr marL="1600200" indent="-228600">
              <a:defRPr>
                <a:solidFill>
                  <a:schemeClr val="tx1"/>
                </a:solidFill>
                <a:latin typeface="Times New Roman" pitchFamily="18" charset="0"/>
                <a:cs typeface="Arial" charset="0"/>
              </a:defRPr>
            </a:lvl4pPr>
            <a:lvl5pPr marL="2057400" indent="-22860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fld id="{221264F5-ECB1-4267-9589-4ECAE72D7A51}" type="slidenum">
              <a:rPr lang="en-US" altLang="en-US" smtClean="0">
                <a:latin typeface="Arial" charset="0"/>
              </a:rPr>
              <a:pPr/>
              <a:t>2</a:t>
            </a:fld>
            <a:endParaRPr lang="en-US" altLang="en-US" smtClean="0">
              <a:latin typeface="Arial" charset="0"/>
            </a:endParaRPr>
          </a:p>
        </p:txBody>
      </p:sp>
      <p:sp>
        <p:nvSpPr>
          <p:cNvPr id="5124" name="Rectangle 13"/>
          <p:cNvSpPr>
            <a:spLocks noChangeArrowheads="1"/>
          </p:cNvSpPr>
          <p:nvPr/>
        </p:nvSpPr>
        <p:spPr bwMode="auto">
          <a:xfrm>
            <a:off x="152400" y="1524000"/>
            <a:ext cx="8839200" cy="5226046"/>
          </a:xfrm>
          <a:prstGeom prst="rect">
            <a:avLst/>
          </a:prstGeom>
          <a:noFill/>
          <a:ln>
            <a:noFill/>
          </a:ln>
          <a:extLst/>
        </p:spPr>
        <p:txBody>
          <a:bodyPr>
            <a:spAutoFit/>
          </a:bodyPr>
          <a:lstStyle/>
          <a:p>
            <a:pPr marL="457200" indent="-457200" algn="just" eaLnBrk="1" hangingPunct="1">
              <a:lnSpc>
                <a:spcPct val="130000"/>
              </a:lnSpc>
              <a:buFont typeface="Wingdings" pitchFamily="2" charset="2"/>
              <a:buChar char="ü"/>
              <a:defRPr/>
            </a:pPr>
            <a:r>
              <a:rPr lang="vi-VN" sz="2400">
                <a:latin typeface="Times New Roman" pitchFamily="18" charset="0"/>
                <a:cs typeface="Times New Roman" pitchFamily="18" charset="0"/>
              </a:rPr>
              <a:t>Cung cấp cho người học hiểu những kiến thức về lý luận cơ bản </a:t>
            </a:r>
            <a:r>
              <a:rPr lang="en-US" sz="2400">
                <a:latin typeface="Times New Roman" pitchFamily="18" charset="0"/>
                <a:cs typeface="Times New Roman" pitchFamily="18" charset="0"/>
              </a:rPr>
              <a:t>về </a:t>
            </a:r>
            <a:r>
              <a:rPr lang="en-US" sz="2400" smtClean="0">
                <a:latin typeface="Times New Roman" pitchFamily="18" charset="0"/>
                <a:cs typeface="Times New Roman" pitchFamily="18" charset="0"/>
              </a:rPr>
              <a:t>Báo cáo tài chính hợp nhất trong các TĐ kinh tế.</a:t>
            </a:r>
            <a:endParaRPr lang="vi-VN" sz="2400">
              <a:latin typeface="Times New Roman" pitchFamily="18" charset="0"/>
              <a:cs typeface="Times New Roman" pitchFamily="18" charset="0"/>
            </a:endParaRPr>
          </a:p>
          <a:p>
            <a:pPr marL="457200" indent="-457200" algn="just">
              <a:lnSpc>
                <a:spcPct val="130000"/>
              </a:lnSpc>
              <a:buFont typeface="Wingdings" pitchFamily="2" charset="2"/>
              <a:buChar char="ü"/>
              <a:defRPr/>
            </a:pPr>
            <a:r>
              <a:rPr lang="vi-VN" sz="2400">
                <a:latin typeface="Times New Roman" pitchFamily="18" charset="0"/>
                <a:cs typeface="Times New Roman" pitchFamily="18" charset="0"/>
              </a:rPr>
              <a:t>Giúp cho người học có khả năng vận dụng để thu thập xử l</a:t>
            </a:r>
            <a:r>
              <a:rPr lang="en-US" sz="2400">
                <a:latin typeface="Times New Roman" pitchFamily="18" charset="0"/>
                <a:cs typeface="Times New Roman" pitchFamily="18" charset="0"/>
              </a:rPr>
              <a:t>ý</a:t>
            </a:r>
            <a:r>
              <a:rPr lang="vi-VN" sz="2400">
                <a:latin typeface="Times New Roman" pitchFamily="18" charset="0"/>
                <a:cs typeface="Times New Roman" pitchFamily="18" charset="0"/>
              </a:rPr>
              <a:t>, trình bày </a:t>
            </a:r>
            <a:r>
              <a:rPr lang="vi-VN" sz="2400">
                <a:latin typeface="Times New Roman" pitchFamily="18" charset="0"/>
                <a:cs typeface="Times New Roman" pitchFamily="18" charset="0"/>
              </a:rPr>
              <a:t>thông </a:t>
            </a:r>
            <a:r>
              <a:rPr lang="vi-VN" sz="2400" smtClean="0">
                <a:latin typeface="Times New Roman" pitchFamily="18" charset="0"/>
                <a:cs typeface="Times New Roman" pitchFamily="18" charset="0"/>
              </a:rPr>
              <a:t>tin</a:t>
            </a:r>
            <a:r>
              <a:rPr lang="en-US" sz="2400" smtClean="0">
                <a:latin typeface="Times New Roman" pitchFamily="18" charset="0"/>
                <a:cs typeface="Times New Roman" pitchFamily="18" charset="0"/>
              </a:rPr>
              <a:t> về kế toán các khoản đầu tư vào công ty con và các thông tin liên </a:t>
            </a:r>
            <a:r>
              <a:rPr lang="en-US" sz="2400">
                <a:latin typeface="Times New Roman" pitchFamily="18" charset="0"/>
                <a:cs typeface="Times New Roman" pitchFamily="18" charset="0"/>
              </a:rPr>
              <a:t>quan </a:t>
            </a:r>
            <a:r>
              <a:rPr lang="en-US" sz="2400" smtClean="0">
                <a:latin typeface="Times New Roman" pitchFamily="18" charset="0"/>
                <a:cs typeface="Times New Roman" pitchFamily="18" charset="0"/>
              </a:rPr>
              <a:t>trên </a:t>
            </a:r>
            <a:r>
              <a:rPr lang="en-US" sz="2400">
                <a:latin typeface="Times New Roman" pitchFamily="18" charset="0"/>
                <a:cs typeface="Times New Roman" pitchFamily="18" charset="0"/>
              </a:rPr>
              <a:t>Báo cáo </a:t>
            </a:r>
            <a:r>
              <a:rPr lang="vi-VN" sz="2400">
                <a:latin typeface="Times New Roman" pitchFamily="18" charset="0"/>
                <a:cs typeface="Times New Roman" pitchFamily="18" charset="0"/>
              </a:rPr>
              <a:t>tài </a:t>
            </a:r>
            <a:r>
              <a:rPr lang="vi-VN" sz="2400" smtClean="0">
                <a:latin typeface="Times New Roman" pitchFamily="18" charset="0"/>
                <a:cs typeface="Times New Roman" pitchFamily="18" charset="0"/>
              </a:rPr>
              <a:t>chính</a:t>
            </a:r>
            <a:r>
              <a:rPr lang="en-US" sz="2400" smtClean="0">
                <a:latin typeface="Times New Roman" pitchFamily="18" charset="0"/>
                <a:cs typeface="Times New Roman" pitchFamily="18" charset="0"/>
              </a:rPr>
              <a:t> </a:t>
            </a:r>
            <a:r>
              <a:rPr lang="en-US" sz="2400">
                <a:latin typeface="Times New Roman" pitchFamily="18" charset="0"/>
                <a:cs typeface="Times New Roman" pitchFamily="18" charset="0"/>
              </a:rPr>
              <a:t>hợp nhất trong các TĐ </a:t>
            </a:r>
            <a:r>
              <a:rPr lang="en-US" sz="2400">
                <a:latin typeface="Times New Roman" pitchFamily="18" charset="0"/>
                <a:cs typeface="Times New Roman" pitchFamily="18" charset="0"/>
              </a:rPr>
              <a:t>kinh </a:t>
            </a:r>
            <a:r>
              <a:rPr lang="en-US" sz="2400" smtClean="0">
                <a:latin typeface="Times New Roman" pitchFamily="18" charset="0"/>
                <a:cs typeface="Times New Roman" pitchFamily="18" charset="0"/>
              </a:rPr>
              <a:t>tế.</a:t>
            </a:r>
            <a:endParaRPr lang="vi-VN" sz="2400">
              <a:latin typeface="Times New Roman" pitchFamily="18" charset="0"/>
              <a:cs typeface="Times New Roman" pitchFamily="18" charset="0"/>
            </a:endParaRPr>
          </a:p>
          <a:p>
            <a:pPr marL="457200" indent="-457200" algn="just" eaLnBrk="1" hangingPunct="1">
              <a:lnSpc>
                <a:spcPct val="130000"/>
              </a:lnSpc>
              <a:buFont typeface="Wingdings" pitchFamily="2" charset="2"/>
              <a:buChar char="ü"/>
              <a:defRPr/>
            </a:pPr>
            <a:r>
              <a:rPr lang="vi-VN" sz="2400">
                <a:latin typeface="Times New Roman" pitchFamily="18" charset="0"/>
                <a:cs typeface="Times New Roman" pitchFamily="18" charset="0"/>
              </a:rPr>
              <a:t>Vận dụng đ</a:t>
            </a:r>
            <a:r>
              <a:rPr lang="en-US" sz="2400">
                <a:latin typeface="Times New Roman" pitchFamily="18" charset="0"/>
                <a:cs typeface="Times New Roman" pitchFamily="18" charset="0"/>
              </a:rPr>
              <a:t>ể</a:t>
            </a:r>
            <a:r>
              <a:rPr lang="vi-VN" sz="2400">
                <a:latin typeface="Times New Roman" pitchFamily="18" charset="0"/>
                <a:cs typeface="Times New Roman" pitchFamily="18" charset="0"/>
              </a:rPr>
              <a:t> giải quyết bài tập tình huống, giúp cho SV khi đến thực tập tại </a:t>
            </a:r>
            <a:r>
              <a:rPr lang="vi-VN" sz="2400">
                <a:latin typeface="Times New Roman" pitchFamily="18" charset="0"/>
                <a:cs typeface="Times New Roman" pitchFamily="18" charset="0"/>
              </a:rPr>
              <a:t>các </a:t>
            </a:r>
            <a:r>
              <a:rPr lang="en-US" sz="2400" smtClean="0">
                <a:latin typeface="Times New Roman" pitchFamily="18" charset="0"/>
                <a:cs typeface="Times New Roman" pitchFamily="18" charset="0"/>
              </a:rPr>
              <a:t>tập đoàn kinh tế hoặc các công ty con </a:t>
            </a:r>
            <a:r>
              <a:rPr lang="vi-VN" sz="2400" smtClean="0">
                <a:latin typeface="Times New Roman" pitchFamily="18" charset="0"/>
                <a:cs typeface="Times New Roman" pitchFamily="18" charset="0"/>
              </a:rPr>
              <a:t>nắm </a:t>
            </a:r>
            <a:r>
              <a:rPr lang="vi-VN" sz="2400">
                <a:latin typeface="Times New Roman" pitchFamily="18" charset="0"/>
                <a:cs typeface="Times New Roman" pitchFamily="18" charset="0"/>
              </a:rPr>
              <a:t>bắt công việc</a:t>
            </a:r>
            <a:r>
              <a:rPr lang="en-US" sz="2400">
                <a:latin typeface="Times New Roman" pitchFamily="18" charset="0"/>
                <a:cs typeface="Times New Roman" pitchFamily="18" charset="0"/>
              </a:rPr>
              <a:t> thực </a:t>
            </a:r>
            <a:r>
              <a:rPr lang="en-US" sz="2400">
                <a:latin typeface="Times New Roman" pitchFamily="18" charset="0"/>
                <a:cs typeface="Times New Roman" pitchFamily="18" charset="0"/>
              </a:rPr>
              <a:t>tế </a:t>
            </a:r>
            <a:r>
              <a:rPr lang="en-US" sz="2400" smtClean="0">
                <a:latin typeface="Times New Roman" pitchFamily="18" charset="0"/>
                <a:cs typeface="Times New Roman" pitchFamily="18" charset="0"/>
              </a:rPr>
              <a:t>Kế toán các khoản đầu tư vào công ty con và lập BCTC hợp nhất một cách tốt nhất.</a:t>
            </a:r>
            <a:endParaRPr lang="vi-VN" sz="2400">
              <a:latin typeface="Times New Roman" pitchFamily="18" charset="0"/>
              <a:cs typeface="Times New Roman" pitchFamily="18" charset="0"/>
            </a:endParaRPr>
          </a:p>
          <a:p>
            <a:pPr algn="just" eaLnBrk="1" hangingPunct="1">
              <a:lnSpc>
                <a:spcPct val="90000"/>
              </a:lnSpc>
              <a:buClr>
                <a:srgbClr val="0000FF"/>
              </a:buClr>
              <a:defRPr/>
            </a:pPr>
            <a:endParaRPr lang="en-US" sz="2400">
              <a:solidFill>
                <a:srgbClr val="000066"/>
              </a:solidFill>
              <a:latin typeface="Times New Roman" pitchFamily="18" charset="0"/>
              <a:cs typeface="Times New Roman" pitchFamily="18" charset="0"/>
            </a:endParaRPr>
          </a:p>
        </p:txBody>
      </p:sp>
    </p:spTree>
    <p:extLst>
      <p:ext uri="{BB962C8B-B14F-4D97-AF65-F5344CB8AC3E}">
        <p14:creationId xmlns:p14="http://schemas.microsoft.com/office/powerpoint/2010/main" val="3793332865"/>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14290"/>
            <a:ext cx="9286908" cy="523220"/>
          </a:xfrm>
          <a:prstGeom prst="rect">
            <a:avLst/>
          </a:prstGeom>
        </p:spPr>
        <p:txBody>
          <a:bodyPr wrap="square">
            <a:spAutoFit/>
          </a:bodyPr>
          <a:lstStyle/>
          <a:p>
            <a:pPr>
              <a:spcBef>
                <a:spcPts val="1200"/>
              </a:spcBef>
            </a:pPr>
            <a:r>
              <a:rPr lang="en-US" sz="2800" b="1" smtClean="0">
                <a:solidFill>
                  <a:srgbClr val="FF0000"/>
                </a:solidFill>
                <a:latin typeface="Times New Roman" pitchFamily="18" charset="0"/>
                <a:cs typeface="Times New Roman" pitchFamily="18" charset="0"/>
              </a:rPr>
              <a:t>3.1.4. Trách nhiệm, thời hạn lập, nộp và nơi nộp BCTC HN</a:t>
            </a:r>
          </a:p>
        </p:txBody>
      </p:sp>
      <p:sp>
        <p:nvSpPr>
          <p:cNvPr id="4" name="TextBox 3"/>
          <p:cNvSpPr txBox="1"/>
          <p:nvPr/>
        </p:nvSpPr>
        <p:spPr>
          <a:xfrm>
            <a:off x="2428860" y="785794"/>
            <a:ext cx="3571900" cy="156966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2400" b="1" smtClean="0">
                <a:latin typeface="Times New Roman" pitchFamily="18" charset="0"/>
                <a:cs typeface="Times New Roman" pitchFamily="18" charset="0"/>
              </a:rPr>
              <a:t>Công ty mẹ không phải lập BCTC HN nếu thỏa mãn đồng thời các điều kiện</a:t>
            </a:r>
            <a:endParaRPr lang="en-US" sz="2400" b="1">
              <a:latin typeface="Times New Roman" pitchFamily="18" charset="0"/>
              <a:cs typeface="Times New Roman" pitchFamily="18" charset="0"/>
            </a:endParaRPr>
          </a:p>
        </p:txBody>
      </p:sp>
      <p:sp>
        <p:nvSpPr>
          <p:cNvPr id="7" name="TextBox 6"/>
          <p:cNvSpPr txBox="1"/>
          <p:nvPr/>
        </p:nvSpPr>
        <p:spPr>
          <a:xfrm>
            <a:off x="71406" y="2786058"/>
            <a:ext cx="857256"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b="1" smtClean="0">
                <a:latin typeface="Times New Roman" pitchFamily="18" charset="0"/>
                <a:cs typeface="Times New Roman" pitchFamily="18" charset="0"/>
              </a:rPr>
              <a:t>1. Không có lợi ích công chúng</a:t>
            </a:r>
            <a:endParaRPr lang="en-US" b="1">
              <a:latin typeface="Times New Roman" pitchFamily="18" charset="0"/>
              <a:cs typeface="Times New Roman" pitchFamily="18" charset="0"/>
            </a:endParaRPr>
          </a:p>
        </p:txBody>
      </p:sp>
      <p:sp>
        <p:nvSpPr>
          <p:cNvPr id="8" name="TextBox 7"/>
          <p:cNvSpPr txBox="1"/>
          <p:nvPr/>
        </p:nvSpPr>
        <p:spPr>
          <a:xfrm>
            <a:off x="1071538" y="2786058"/>
            <a:ext cx="857256" cy="286232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b="1" smtClean="0">
                <a:latin typeface="Times New Roman" pitchFamily="18" charset="0"/>
                <a:cs typeface="Times New Roman" pitchFamily="18" charset="0"/>
              </a:rPr>
              <a:t>2. Không thuộc SH NN hoặc NN nắm CP chi phối</a:t>
            </a:r>
            <a:endParaRPr lang="en-US" b="1">
              <a:latin typeface="Times New Roman" pitchFamily="18" charset="0"/>
              <a:cs typeface="Times New Roman" pitchFamily="18" charset="0"/>
            </a:endParaRPr>
          </a:p>
        </p:txBody>
      </p:sp>
      <p:sp>
        <p:nvSpPr>
          <p:cNvPr id="9" name="TextBox 8"/>
          <p:cNvSpPr txBox="1"/>
          <p:nvPr/>
        </p:nvSpPr>
        <p:spPr>
          <a:xfrm>
            <a:off x="2214546" y="2786058"/>
            <a:ext cx="1285884" cy="313932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b="1" smtClean="0">
                <a:latin typeface="Times New Roman" pitchFamily="18" charset="0"/>
                <a:cs typeface="Times New Roman" pitchFamily="18" charset="0"/>
              </a:rPr>
              <a:t>3. Đồng thời bị cty khác sở  hữu và đạt được sự đồng thuận của các CĐ khác không lập BCTCHN</a:t>
            </a:r>
            <a:endParaRPr lang="en-US" b="1">
              <a:latin typeface="Times New Roman" pitchFamily="18" charset="0"/>
              <a:cs typeface="Times New Roman" pitchFamily="18" charset="0"/>
            </a:endParaRPr>
          </a:p>
        </p:txBody>
      </p:sp>
      <p:sp>
        <p:nvSpPr>
          <p:cNvPr id="10" name="TextBox 9"/>
          <p:cNvSpPr txBox="1"/>
          <p:nvPr/>
        </p:nvSpPr>
        <p:spPr>
          <a:xfrm>
            <a:off x="3714744" y="2786058"/>
            <a:ext cx="1143008" cy="313932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b="1">
                <a:latin typeface="Times New Roman" pitchFamily="18" charset="0"/>
                <a:cs typeface="Times New Roman" pitchFamily="18" charset="0"/>
              </a:rPr>
              <a:t>4</a:t>
            </a:r>
            <a:r>
              <a:rPr lang="en-US" b="1" smtClean="0">
                <a:latin typeface="Times New Roman" pitchFamily="18" charset="0"/>
                <a:cs typeface="Times New Roman" pitchFamily="18" charset="0"/>
              </a:rPr>
              <a:t>. Công cụ vốn hoặc công cụ nợ của công ty mẹ đó không giao dịch trên TTCK</a:t>
            </a:r>
            <a:endParaRPr lang="en-US" b="1">
              <a:latin typeface="Times New Roman" pitchFamily="18" charset="0"/>
              <a:cs typeface="Times New Roman" pitchFamily="18" charset="0"/>
            </a:endParaRPr>
          </a:p>
        </p:txBody>
      </p:sp>
      <p:sp>
        <p:nvSpPr>
          <p:cNvPr id="11" name="TextBox 10"/>
          <p:cNvSpPr txBox="1"/>
          <p:nvPr/>
        </p:nvSpPr>
        <p:spPr>
          <a:xfrm>
            <a:off x="5072066" y="2786059"/>
            <a:ext cx="1857388" cy="313932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b="1" smtClean="0">
                <a:latin typeface="Times New Roman" pitchFamily="18" charset="0"/>
                <a:cs typeface="Times New Roman" pitchFamily="18" charset="0"/>
              </a:rPr>
              <a:t>5.</a:t>
            </a:r>
            <a:r>
              <a:rPr lang="vi-VN" b="1" smtClean="0">
                <a:latin typeface="Times New Roman" pitchFamily="18" charset="0"/>
                <a:cs typeface="Times New Roman" pitchFamily="18" charset="0"/>
              </a:rPr>
              <a:t>Công </a:t>
            </a:r>
            <a:r>
              <a:rPr lang="vi-VN" b="1">
                <a:latin typeface="Times New Roman" pitchFamily="18" charset="0"/>
                <a:cs typeface="Times New Roman" pitchFamily="18" charset="0"/>
              </a:rPr>
              <a:t>ty mẹ không lập hồ sơ hoặc không trong quá trình nộp hồ sơ lên cơ quan có thẩm quyền để xin phép phát hành các loại công cụ tài chính ra công chúng</a:t>
            </a:r>
            <a:endParaRPr lang="en-US" b="1">
              <a:latin typeface="Times New Roman" pitchFamily="18" charset="0"/>
              <a:cs typeface="Times New Roman" pitchFamily="18" charset="0"/>
            </a:endParaRPr>
          </a:p>
        </p:txBody>
      </p:sp>
      <p:sp>
        <p:nvSpPr>
          <p:cNvPr id="12" name="TextBox 11"/>
          <p:cNvSpPr txBox="1"/>
          <p:nvPr/>
        </p:nvSpPr>
        <p:spPr>
          <a:xfrm>
            <a:off x="7215206" y="2798762"/>
            <a:ext cx="1500198" cy="313932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b="1" smtClean="0">
                <a:latin typeface="Times New Roman" pitchFamily="18" charset="0"/>
                <a:cs typeface="Times New Roman" pitchFamily="18" charset="0"/>
              </a:rPr>
              <a:t>6. </a:t>
            </a:r>
            <a:r>
              <a:rPr lang="vi-VN" b="1" smtClean="0">
                <a:latin typeface="Times New Roman" pitchFamily="18" charset="0"/>
                <a:cs typeface="Times New Roman" pitchFamily="18" charset="0"/>
              </a:rPr>
              <a:t>Công </a:t>
            </a:r>
            <a:r>
              <a:rPr lang="vi-VN" b="1">
                <a:latin typeface="Times New Roman" pitchFamily="18" charset="0"/>
                <a:cs typeface="Times New Roman" pitchFamily="18" charset="0"/>
              </a:rPr>
              <a:t>ty sở hữu công ty mẹ đó lập </a:t>
            </a:r>
            <a:r>
              <a:rPr lang="en-US" b="1" smtClean="0">
                <a:latin typeface="Times New Roman" pitchFamily="18" charset="0"/>
                <a:cs typeface="Times New Roman" pitchFamily="18" charset="0"/>
              </a:rPr>
              <a:t>BCTCHN</a:t>
            </a:r>
            <a:r>
              <a:rPr lang="vi-VN" b="1" smtClean="0">
                <a:latin typeface="Times New Roman" pitchFamily="18" charset="0"/>
                <a:cs typeface="Times New Roman" pitchFamily="18" charset="0"/>
              </a:rPr>
              <a:t> </a:t>
            </a:r>
            <a:r>
              <a:rPr lang="vi-VN" b="1">
                <a:latin typeface="Times New Roman" pitchFamily="18" charset="0"/>
                <a:cs typeface="Times New Roman" pitchFamily="18" charset="0"/>
              </a:rPr>
              <a:t>cho mục đích công bố thông tin ra công chúng phù hợp với quy định của </a:t>
            </a:r>
            <a:r>
              <a:rPr lang="en-US" b="1" smtClean="0">
                <a:latin typeface="Times New Roman" pitchFamily="18" charset="0"/>
                <a:cs typeface="Times New Roman" pitchFamily="18" charset="0"/>
              </a:rPr>
              <a:t>CMKTVN</a:t>
            </a:r>
            <a:r>
              <a:rPr lang="vi-VN" b="1" smtClean="0">
                <a:latin typeface="Times New Roman" pitchFamily="18" charset="0"/>
                <a:cs typeface="Times New Roman" pitchFamily="18" charset="0"/>
              </a:rPr>
              <a:t>.</a:t>
            </a:r>
            <a:endParaRPr lang="en-US" b="1">
              <a:latin typeface="Times New Roman" pitchFamily="18" charset="0"/>
              <a:cs typeface="Times New Roman" pitchFamily="18" charset="0"/>
            </a:endParaRPr>
          </a:p>
        </p:txBody>
      </p:sp>
      <p:cxnSp>
        <p:nvCxnSpPr>
          <p:cNvPr id="14" name="Straight Connector 13"/>
          <p:cNvCxnSpPr/>
          <p:nvPr/>
        </p:nvCxnSpPr>
        <p:spPr>
          <a:xfrm>
            <a:off x="500034" y="2427280"/>
            <a:ext cx="7358114"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4" idx="2"/>
          </p:cNvCxnSpPr>
          <p:nvPr/>
        </p:nvCxnSpPr>
        <p:spPr>
          <a:xfrm flipH="1">
            <a:off x="4214017" y="2355454"/>
            <a:ext cx="793" cy="14564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2" name="Down Arrow 21"/>
          <p:cNvSpPr/>
          <p:nvPr/>
        </p:nvSpPr>
        <p:spPr>
          <a:xfrm>
            <a:off x="428596" y="2428868"/>
            <a:ext cx="21431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Times New Roman" pitchFamily="18" charset="0"/>
              <a:cs typeface="Times New Roman" pitchFamily="18" charset="0"/>
            </a:endParaRPr>
          </a:p>
        </p:txBody>
      </p:sp>
      <p:sp>
        <p:nvSpPr>
          <p:cNvPr id="24" name="Down Arrow 23"/>
          <p:cNvSpPr/>
          <p:nvPr/>
        </p:nvSpPr>
        <p:spPr>
          <a:xfrm>
            <a:off x="7715272" y="2428868"/>
            <a:ext cx="21431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Times New Roman" pitchFamily="18" charset="0"/>
              <a:cs typeface="Times New Roman" pitchFamily="18" charset="0"/>
            </a:endParaRPr>
          </a:p>
        </p:txBody>
      </p:sp>
      <p:sp>
        <p:nvSpPr>
          <p:cNvPr id="25" name="Down Arrow 24"/>
          <p:cNvSpPr/>
          <p:nvPr/>
        </p:nvSpPr>
        <p:spPr>
          <a:xfrm>
            <a:off x="5786446" y="2428868"/>
            <a:ext cx="21431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Times New Roman" pitchFamily="18" charset="0"/>
              <a:cs typeface="Times New Roman" pitchFamily="18" charset="0"/>
            </a:endParaRPr>
          </a:p>
        </p:txBody>
      </p:sp>
      <p:sp>
        <p:nvSpPr>
          <p:cNvPr id="26" name="Down Arrow 25"/>
          <p:cNvSpPr/>
          <p:nvPr/>
        </p:nvSpPr>
        <p:spPr>
          <a:xfrm>
            <a:off x="4143372" y="2428868"/>
            <a:ext cx="21431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Times New Roman" pitchFamily="18" charset="0"/>
              <a:cs typeface="Times New Roman" pitchFamily="18" charset="0"/>
            </a:endParaRPr>
          </a:p>
        </p:txBody>
      </p:sp>
      <p:sp>
        <p:nvSpPr>
          <p:cNvPr id="27" name="Down Arrow 26"/>
          <p:cNvSpPr/>
          <p:nvPr/>
        </p:nvSpPr>
        <p:spPr>
          <a:xfrm>
            <a:off x="2714612" y="2428868"/>
            <a:ext cx="21431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Times New Roman" pitchFamily="18" charset="0"/>
              <a:cs typeface="Times New Roman" pitchFamily="18" charset="0"/>
            </a:endParaRPr>
          </a:p>
        </p:txBody>
      </p:sp>
      <p:sp>
        <p:nvSpPr>
          <p:cNvPr id="28" name="Down Arrow 27"/>
          <p:cNvSpPr/>
          <p:nvPr/>
        </p:nvSpPr>
        <p:spPr>
          <a:xfrm>
            <a:off x="1428728" y="2428868"/>
            <a:ext cx="21431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2E1157D3-5D85-4311-A9A0-7B48ECE7E796}" type="slidenum">
              <a:rPr lang="en-US" smtClean="0"/>
              <a:pPr>
                <a:defRPr/>
              </a:pPr>
              <a:t>20</a:t>
            </a:fld>
            <a:endParaRPr lang="en-US"/>
          </a:p>
        </p:txBody>
      </p:sp>
      <p:sp>
        <p:nvSpPr>
          <p:cNvPr id="5" name="Footer Placeholder 4"/>
          <p:cNvSpPr>
            <a:spLocks noGrp="1"/>
          </p:cNvSpPr>
          <p:nvPr>
            <p:ph type="ftr" sz="quarter" idx="11"/>
          </p:nvPr>
        </p:nvSpPr>
        <p:spPr/>
        <p:txBody>
          <a:bodyPr/>
          <a:lstStyle/>
          <a:p>
            <a:pPr>
              <a:defRPr/>
            </a:pPr>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14290"/>
            <a:ext cx="9276735" cy="523220"/>
          </a:xfrm>
          <a:prstGeom prst="rect">
            <a:avLst/>
          </a:prstGeom>
        </p:spPr>
        <p:txBody>
          <a:bodyPr wrap="square">
            <a:spAutoFit/>
          </a:bodyPr>
          <a:lstStyle/>
          <a:p>
            <a:pPr>
              <a:spcBef>
                <a:spcPts val="1200"/>
              </a:spcBef>
            </a:pPr>
            <a:r>
              <a:rPr lang="en-US" sz="2800" b="1" smtClean="0">
                <a:solidFill>
                  <a:srgbClr val="FF0000"/>
                </a:solidFill>
                <a:latin typeface="Times New Roman" pitchFamily="18" charset="0"/>
                <a:cs typeface="Times New Roman" pitchFamily="18" charset="0"/>
              </a:rPr>
              <a:t>3.1.4. Trách nhiệm, thời hạn lập, nộp và nơi nộp BCTC HN</a:t>
            </a:r>
          </a:p>
        </p:txBody>
      </p:sp>
      <p:sp>
        <p:nvSpPr>
          <p:cNvPr id="4" name="TextBox 3"/>
          <p:cNvSpPr txBox="1"/>
          <p:nvPr/>
        </p:nvSpPr>
        <p:spPr>
          <a:xfrm>
            <a:off x="1357290" y="1071546"/>
            <a:ext cx="5786478"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b="1" smtClean="0">
                <a:latin typeface="Times New Roman" pitchFamily="18" charset="0"/>
                <a:cs typeface="Times New Roman" pitchFamily="18" charset="0"/>
              </a:rPr>
              <a:t>Thời hạn nộp và công khai BCTC HN</a:t>
            </a:r>
            <a:endParaRPr lang="en-US" sz="2400" b="1">
              <a:latin typeface="Times New Roman" pitchFamily="18" charset="0"/>
              <a:cs typeface="Times New Roman" pitchFamily="18" charset="0"/>
            </a:endParaRPr>
          </a:p>
        </p:txBody>
      </p:sp>
      <p:sp>
        <p:nvSpPr>
          <p:cNvPr id="5" name="TextBox 4"/>
          <p:cNvSpPr txBox="1"/>
          <p:nvPr/>
        </p:nvSpPr>
        <p:spPr>
          <a:xfrm>
            <a:off x="1285852" y="2285992"/>
            <a:ext cx="2643206"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400" b="1" smtClean="0">
                <a:latin typeface="Times New Roman" pitchFamily="18" charset="0"/>
                <a:cs typeface="Times New Roman" pitchFamily="18" charset="0"/>
              </a:rPr>
              <a:t>BCTC HN năm</a:t>
            </a:r>
            <a:endParaRPr lang="en-US" sz="2400" b="1">
              <a:latin typeface="Times New Roman" pitchFamily="18" charset="0"/>
              <a:cs typeface="Times New Roman" pitchFamily="18" charset="0"/>
            </a:endParaRPr>
          </a:p>
        </p:txBody>
      </p:sp>
      <p:sp>
        <p:nvSpPr>
          <p:cNvPr id="6" name="TextBox 5"/>
          <p:cNvSpPr txBox="1"/>
          <p:nvPr/>
        </p:nvSpPr>
        <p:spPr>
          <a:xfrm>
            <a:off x="5148064" y="2143116"/>
            <a:ext cx="3384376"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400" b="1" smtClean="0">
                <a:latin typeface="Times New Roman" pitchFamily="18" charset="0"/>
                <a:cs typeface="Times New Roman" pitchFamily="18" charset="0"/>
              </a:rPr>
              <a:t>BCTC HN giữa niên độ</a:t>
            </a:r>
            <a:endParaRPr lang="en-US" sz="2400" b="1">
              <a:latin typeface="Times New Roman" pitchFamily="18" charset="0"/>
              <a:cs typeface="Times New Roman" pitchFamily="18" charset="0"/>
            </a:endParaRPr>
          </a:p>
        </p:txBody>
      </p:sp>
      <p:sp>
        <p:nvSpPr>
          <p:cNvPr id="7" name="TextBox 6"/>
          <p:cNvSpPr txBox="1"/>
          <p:nvPr/>
        </p:nvSpPr>
        <p:spPr>
          <a:xfrm>
            <a:off x="428628" y="3357562"/>
            <a:ext cx="2214546" cy="304698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spcBef>
                <a:spcPts val="1200"/>
              </a:spcBef>
            </a:pPr>
            <a:r>
              <a:rPr lang="en-US" sz="2400" smtClean="0">
                <a:latin typeface="Times New Roman" pitchFamily="18" charset="0"/>
                <a:cs typeface="Times New Roman" pitchFamily="18" charset="0"/>
              </a:rPr>
              <a:t>Nộp cho chủ sở hữu và cơ quan quản lý NN  có thẩm quyềnchậm nhất </a:t>
            </a:r>
            <a:r>
              <a:rPr lang="en-US" sz="2400" b="1" smtClean="0">
                <a:solidFill>
                  <a:srgbClr val="FF0000"/>
                </a:solidFill>
                <a:latin typeface="Times New Roman" pitchFamily="18" charset="0"/>
                <a:cs typeface="Times New Roman" pitchFamily="18" charset="0"/>
              </a:rPr>
              <a:t>90 ngày </a:t>
            </a:r>
            <a:r>
              <a:rPr lang="en-US" sz="2400" smtClean="0">
                <a:latin typeface="Times New Roman" pitchFamily="18" charset="0"/>
                <a:cs typeface="Times New Roman" pitchFamily="18" charset="0"/>
              </a:rPr>
              <a:t>kể từ ngày kết thúc kỳ KT năm</a:t>
            </a:r>
            <a:endParaRPr lang="en-US" sz="2400">
              <a:latin typeface="Times New Roman" pitchFamily="18" charset="0"/>
              <a:cs typeface="Times New Roman" pitchFamily="18" charset="0"/>
            </a:endParaRPr>
          </a:p>
        </p:txBody>
      </p:sp>
      <p:sp>
        <p:nvSpPr>
          <p:cNvPr id="8" name="TextBox 7"/>
          <p:cNvSpPr txBox="1"/>
          <p:nvPr/>
        </p:nvSpPr>
        <p:spPr>
          <a:xfrm>
            <a:off x="5509386" y="3357562"/>
            <a:ext cx="2777390"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spcBef>
                <a:spcPts val="1200"/>
              </a:spcBef>
            </a:pPr>
            <a:r>
              <a:rPr lang="en-US" sz="2400" smtClean="0">
                <a:latin typeface="Times New Roman" pitchFamily="18" charset="0"/>
                <a:cs typeface="Times New Roman" pitchFamily="18" charset="0"/>
              </a:rPr>
              <a:t>Nộp cho các chủ sở hữu và các cơ quan quản lý NN có thẩm quyền chậm nhất </a:t>
            </a:r>
            <a:r>
              <a:rPr lang="en-US" sz="2400" b="1" smtClean="0">
                <a:solidFill>
                  <a:srgbClr val="FF0000"/>
                </a:solidFill>
                <a:latin typeface="Times New Roman" pitchFamily="18" charset="0"/>
                <a:cs typeface="Times New Roman" pitchFamily="18" charset="0"/>
              </a:rPr>
              <a:t>45 ngày </a:t>
            </a:r>
            <a:r>
              <a:rPr lang="en-US" sz="2400" smtClean="0">
                <a:latin typeface="Times New Roman" pitchFamily="18" charset="0"/>
                <a:cs typeface="Times New Roman" pitchFamily="18" charset="0"/>
              </a:rPr>
              <a:t>kể từ ngày kết thúc quý</a:t>
            </a:r>
            <a:endParaRPr lang="en-US" sz="2400">
              <a:latin typeface="Times New Roman" pitchFamily="18" charset="0"/>
              <a:cs typeface="Times New Roman" pitchFamily="18" charset="0"/>
            </a:endParaRPr>
          </a:p>
        </p:txBody>
      </p:sp>
      <p:sp>
        <p:nvSpPr>
          <p:cNvPr id="20" name="Down Arrow 19"/>
          <p:cNvSpPr/>
          <p:nvPr/>
        </p:nvSpPr>
        <p:spPr>
          <a:xfrm>
            <a:off x="1357290" y="2786058"/>
            <a:ext cx="357190"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21" name="Down Arrow 20"/>
          <p:cNvSpPr/>
          <p:nvPr/>
        </p:nvSpPr>
        <p:spPr>
          <a:xfrm>
            <a:off x="6572264" y="2604781"/>
            <a:ext cx="413194" cy="7527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12" name="TextBox 11"/>
          <p:cNvSpPr txBox="1"/>
          <p:nvPr/>
        </p:nvSpPr>
        <p:spPr>
          <a:xfrm>
            <a:off x="3000364" y="3323112"/>
            <a:ext cx="1499628" cy="267765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spcBef>
                <a:spcPts val="1200"/>
              </a:spcBef>
            </a:pPr>
            <a:r>
              <a:rPr lang="en-US" sz="2400" smtClean="0">
                <a:latin typeface="Times New Roman" pitchFamily="18" charset="0"/>
                <a:cs typeface="Times New Roman" pitchFamily="18" charset="0"/>
              </a:rPr>
              <a:t>Công khai chậm nhất </a:t>
            </a:r>
            <a:r>
              <a:rPr lang="en-US" sz="2400" b="1" smtClean="0">
                <a:solidFill>
                  <a:srgbClr val="FF0000"/>
                </a:solidFill>
                <a:latin typeface="Times New Roman" pitchFamily="18" charset="0"/>
                <a:cs typeface="Times New Roman" pitchFamily="18" charset="0"/>
              </a:rPr>
              <a:t>120 ngày </a:t>
            </a:r>
            <a:r>
              <a:rPr lang="en-US" sz="2400" smtClean="0">
                <a:latin typeface="Times New Roman" pitchFamily="18" charset="0"/>
                <a:cs typeface="Times New Roman" pitchFamily="18" charset="0"/>
              </a:rPr>
              <a:t>kể từ ngày kết thúc kỳ kế toán năm</a:t>
            </a:r>
            <a:endParaRPr lang="en-US" sz="2400">
              <a:latin typeface="Times New Roman" pitchFamily="18" charset="0"/>
              <a:cs typeface="Times New Roman" pitchFamily="18" charset="0"/>
            </a:endParaRPr>
          </a:p>
        </p:txBody>
      </p:sp>
      <p:sp>
        <p:nvSpPr>
          <p:cNvPr id="13" name="Down Arrow 12"/>
          <p:cNvSpPr/>
          <p:nvPr/>
        </p:nvSpPr>
        <p:spPr>
          <a:xfrm>
            <a:off x="3357554" y="2751608"/>
            <a:ext cx="357190"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cxnSp>
        <p:nvCxnSpPr>
          <p:cNvPr id="18" name="Straight Arrow Connector 17"/>
          <p:cNvCxnSpPr>
            <a:stCxn id="4" idx="2"/>
            <a:endCxn id="6" idx="0"/>
          </p:cNvCxnSpPr>
          <p:nvPr/>
        </p:nvCxnSpPr>
        <p:spPr>
          <a:xfrm>
            <a:off x="4250529" y="1533211"/>
            <a:ext cx="2589723" cy="609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4" idx="2"/>
            <a:endCxn id="5" idx="0"/>
          </p:cNvCxnSpPr>
          <p:nvPr/>
        </p:nvCxnSpPr>
        <p:spPr>
          <a:xfrm rot="5400000">
            <a:off x="3052602" y="1088064"/>
            <a:ext cx="752781" cy="16430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2E1157D3-5D85-4311-A9A0-7B48ECE7E796}" type="slidenum">
              <a:rPr lang="en-US" smtClean="0"/>
              <a:pPr>
                <a:defRPr/>
              </a:pPr>
              <a:t>21</a:t>
            </a:fld>
            <a:endParaRPr lang="en-US"/>
          </a:p>
        </p:txBody>
      </p:sp>
      <p:sp>
        <p:nvSpPr>
          <p:cNvPr id="9" name="Footer Placeholder 8"/>
          <p:cNvSpPr>
            <a:spLocks noGrp="1"/>
          </p:cNvSpPr>
          <p:nvPr>
            <p:ph type="ftr" sz="quarter" idx="11"/>
          </p:nvPr>
        </p:nvSpPr>
        <p:spPr/>
        <p:txBody>
          <a:bodyPr/>
          <a:lstStyle/>
          <a:p>
            <a:pPr>
              <a:defRPr/>
            </a:pPr>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14290"/>
            <a:ext cx="9276735" cy="523220"/>
          </a:xfrm>
          <a:prstGeom prst="rect">
            <a:avLst/>
          </a:prstGeom>
        </p:spPr>
        <p:txBody>
          <a:bodyPr wrap="square">
            <a:spAutoFit/>
          </a:bodyPr>
          <a:lstStyle/>
          <a:p>
            <a:pPr>
              <a:spcBef>
                <a:spcPts val="1200"/>
              </a:spcBef>
            </a:pPr>
            <a:r>
              <a:rPr lang="en-US" sz="2800" b="1" smtClean="0">
                <a:solidFill>
                  <a:srgbClr val="FF0000"/>
                </a:solidFill>
                <a:latin typeface="Times New Roman" pitchFamily="18" charset="0"/>
                <a:cs typeface="Times New Roman" pitchFamily="18" charset="0"/>
              </a:rPr>
              <a:t>3.1.4. Trách nhiệm, thời hạn lập, nộp và nơi nộp BCTC HN</a:t>
            </a:r>
          </a:p>
        </p:txBody>
      </p:sp>
      <p:sp>
        <p:nvSpPr>
          <p:cNvPr id="4" name="TextBox 3"/>
          <p:cNvSpPr txBox="1"/>
          <p:nvPr/>
        </p:nvSpPr>
        <p:spPr>
          <a:xfrm>
            <a:off x="1357290" y="1071546"/>
            <a:ext cx="5786478"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smtClean="0">
                <a:latin typeface="Times New Roman" pitchFamily="18" charset="0"/>
                <a:cs typeface="Times New Roman" pitchFamily="18" charset="0"/>
              </a:rPr>
              <a:t>Nơi nộp BCTC HN</a:t>
            </a:r>
            <a:endParaRPr lang="en-US" sz="2800" b="1">
              <a:latin typeface="Times New Roman" pitchFamily="18" charset="0"/>
              <a:cs typeface="Times New Roman" pitchFamily="18" charset="0"/>
            </a:endParaRPr>
          </a:p>
        </p:txBody>
      </p:sp>
      <p:sp>
        <p:nvSpPr>
          <p:cNvPr id="14" name="Rectangle 13"/>
          <p:cNvSpPr/>
          <p:nvPr/>
        </p:nvSpPr>
        <p:spPr>
          <a:xfrm>
            <a:off x="1071538" y="1928802"/>
            <a:ext cx="6786610" cy="267765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vi-VN" sz="2800">
                <a:latin typeface="Times New Roman" pitchFamily="18" charset="0"/>
                <a:cs typeface="Times New Roman" pitchFamily="18" charset="0"/>
              </a:rPr>
              <a:t>Báo cáo tài chính hợp nhất năm và giữa niên độ (quý) </a:t>
            </a:r>
            <a:r>
              <a:rPr lang="vi-VN" sz="2800">
                <a:solidFill>
                  <a:srgbClr val="FF0000"/>
                </a:solidFill>
                <a:latin typeface="Times New Roman" pitchFamily="18" charset="0"/>
                <a:cs typeface="Times New Roman" pitchFamily="18" charset="0"/>
              </a:rPr>
              <a:t>phải nộp </a:t>
            </a:r>
            <a:r>
              <a:rPr lang="vi-VN" sz="2800">
                <a:latin typeface="Times New Roman" pitchFamily="18" charset="0"/>
                <a:cs typeface="Times New Roman" pitchFamily="18" charset="0"/>
              </a:rPr>
              <a:t>cho cơ quan tài chính, cơ quan thuế, cơ quan thống kê và cơ quan cấp Giấy phép đầu tư hoặc Giấy đăng ký kinh doanh, Uỷ ban chứng khoán Nhà nước và Sở Giao dịch chứng khoán</a:t>
            </a:r>
            <a:endParaRPr lang="en-US" sz="2800">
              <a:latin typeface="Times New Roman" pitchFamily="18" charset="0"/>
              <a:cs typeface="Times New Roman" pitchFamily="18" charset="0"/>
            </a:endParaRPr>
          </a:p>
        </p:txBody>
      </p:sp>
      <p:sp>
        <p:nvSpPr>
          <p:cNvPr id="17" name="Down Arrow 16"/>
          <p:cNvSpPr/>
          <p:nvPr/>
        </p:nvSpPr>
        <p:spPr>
          <a:xfrm>
            <a:off x="4071934" y="157161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2E1157D3-5D85-4311-A9A0-7B48ECE7E796}" type="slidenum">
              <a:rPr lang="en-US" smtClean="0"/>
              <a:pPr>
                <a:defRPr/>
              </a:pPr>
              <a:t>22</a:t>
            </a:fld>
            <a:endParaRPr lang="en-US"/>
          </a:p>
        </p:txBody>
      </p:sp>
      <p:sp>
        <p:nvSpPr>
          <p:cNvPr id="5" name="Footer Placeholder 4"/>
          <p:cNvSpPr>
            <a:spLocks noGrp="1"/>
          </p:cNvSpPr>
          <p:nvPr>
            <p:ph type="ftr" sz="quarter" idx="11"/>
          </p:nvPr>
        </p:nvSpPr>
        <p:spPr/>
        <p:txBody>
          <a:bodyPr/>
          <a:lstStyle/>
          <a:p>
            <a:pPr>
              <a:defRPr/>
            </a:pPr>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261610"/>
            <a:ext cx="8784976" cy="523220"/>
          </a:xfrm>
          <a:prstGeom prst="rect">
            <a:avLst/>
          </a:prstGeom>
          <a:solidFill>
            <a:srgbClr val="92D050"/>
          </a:solidFill>
        </p:spPr>
        <p:txBody>
          <a:bodyPr wrap="square">
            <a:spAutoFit/>
          </a:bodyPr>
          <a:lstStyle/>
          <a:p>
            <a:pPr>
              <a:spcBef>
                <a:spcPts val="1200"/>
              </a:spcBef>
            </a:pPr>
            <a:r>
              <a:rPr lang="en-US" sz="2800" b="1" smtClean="0">
                <a:solidFill>
                  <a:srgbClr val="FF0000"/>
                </a:solidFill>
                <a:latin typeface="Times New Roman" pitchFamily="18" charset="0"/>
                <a:cs typeface="Times New Roman" pitchFamily="18" charset="0"/>
              </a:rPr>
              <a:t>3.1.5. Nguyên tắc lập và trình bày BCTC HN</a:t>
            </a:r>
          </a:p>
        </p:txBody>
      </p:sp>
      <p:sp>
        <p:nvSpPr>
          <p:cNvPr id="2" name="Slide Number Placeholder 1"/>
          <p:cNvSpPr>
            <a:spLocks noGrp="1"/>
          </p:cNvSpPr>
          <p:nvPr>
            <p:ph type="sldNum" sz="quarter" idx="12"/>
          </p:nvPr>
        </p:nvSpPr>
        <p:spPr/>
        <p:txBody>
          <a:bodyPr/>
          <a:lstStyle/>
          <a:p>
            <a:pPr>
              <a:defRPr/>
            </a:pPr>
            <a:fld id="{2E1157D3-5D85-4311-A9A0-7B48ECE7E796}" type="slidenum">
              <a:rPr lang="en-US" smtClean="0"/>
              <a:pPr>
                <a:defRPr/>
              </a:pPr>
              <a:t>23</a:t>
            </a:fld>
            <a:endParaRPr lang="en-US"/>
          </a:p>
        </p:txBody>
      </p:sp>
      <p:sp>
        <p:nvSpPr>
          <p:cNvPr id="5" name="Oval 4"/>
          <p:cNvSpPr/>
          <p:nvPr/>
        </p:nvSpPr>
        <p:spPr>
          <a:xfrm>
            <a:off x="1600200" y="1371600"/>
            <a:ext cx="6248400" cy="1751013"/>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vi-VN">
                <a:solidFill>
                  <a:srgbClr val="002060"/>
                </a:solidFill>
                <a:cs typeface="Arial" pitchFamily="34" charset="0"/>
              </a:rPr>
              <a:t> </a:t>
            </a:r>
            <a:endParaRPr lang="en-US" dirty="0">
              <a:solidFill>
                <a:srgbClr val="002060"/>
              </a:solidFill>
              <a:cs typeface="Arial" pitchFamily="34" charset="0"/>
            </a:endParaRPr>
          </a:p>
        </p:txBody>
      </p:sp>
      <p:sp>
        <p:nvSpPr>
          <p:cNvPr id="4" name="TextBox 3"/>
          <p:cNvSpPr txBox="1"/>
          <p:nvPr/>
        </p:nvSpPr>
        <p:spPr>
          <a:xfrm>
            <a:off x="2483768" y="1988840"/>
            <a:ext cx="4799916" cy="523220"/>
          </a:xfrm>
          <a:prstGeom prst="rect">
            <a:avLst/>
          </a:prstGeom>
          <a:noFill/>
        </p:spPr>
        <p:txBody>
          <a:bodyPr wrap="square" rtlCol="0">
            <a:spAutoFit/>
          </a:bodyPr>
          <a:lstStyle/>
          <a:p>
            <a:r>
              <a:rPr lang="en-US" sz="2800" b="1" smtClean="0">
                <a:latin typeface="Times New Roman" pitchFamily="18" charset="0"/>
                <a:cs typeface="Times New Roman" pitchFamily="18" charset="0"/>
              </a:rPr>
              <a:t>Thông tư 202/2014 – Điều 10</a:t>
            </a:r>
            <a:endParaRPr lang="en-US" sz="2800" b="1">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255080" cy="646331"/>
          </a:xfrm>
          <a:prstGeom prst="rect">
            <a:avLst/>
          </a:prstGeom>
        </p:spPr>
        <p:txBody>
          <a:bodyPr wrap="none">
            <a:spAutoFit/>
          </a:bodyPr>
          <a:lstStyle/>
          <a:p>
            <a:pPr>
              <a:spcBef>
                <a:spcPct val="20000"/>
              </a:spcBef>
            </a:pPr>
            <a:r>
              <a:rPr lang="en-US" sz="3600" b="1" baseline="0" smtClean="0">
                <a:solidFill>
                  <a:srgbClr val="FF0000"/>
                </a:solidFill>
                <a:latin typeface="Times New Roman" pitchFamily="18" charset="0"/>
              </a:rPr>
              <a:t>3.2.  Trình</a:t>
            </a:r>
            <a:r>
              <a:rPr lang="en-US" sz="3600" b="1" smtClean="0">
                <a:solidFill>
                  <a:srgbClr val="FF0000"/>
                </a:solidFill>
                <a:latin typeface="Times New Roman" pitchFamily="18" charset="0"/>
              </a:rPr>
              <a:t> tự và PP chung lập</a:t>
            </a:r>
            <a:r>
              <a:rPr lang="en-US" sz="3600" b="1" baseline="0" smtClean="0">
                <a:solidFill>
                  <a:srgbClr val="FF0000"/>
                </a:solidFill>
                <a:latin typeface="Times New Roman" pitchFamily="18" charset="0"/>
              </a:rPr>
              <a:t> BCTCHN.</a:t>
            </a:r>
            <a:endParaRPr lang="en-US" sz="3600" b="1" baseline="0">
              <a:solidFill>
                <a:srgbClr val="FF0000"/>
              </a:solidFill>
              <a:latin typeface="Times New Roman" pitchFamily="18" charset="0"/>
            </a:endParaRPr>
          </a:p>
        </p:txBody>
      </p:sp>
      <p:sp>
        <p:nvSpPr>
          <p:cNvPr id="6" name="Rectangle 5"/>
          <p:cNvSpPr/>
          <p:nvPr/>
        </p:nvSpPr>
        <p:spPr>
          <a:xfrm>
            <a:off x="214282" y="1142984"/>
            <a:ext cx="8643998" cy="3954544"/>
          </a:xfrm>
          <a:prstGeom prst="rect">
            <a:avLst/>
          </a:prstGeom>
        </p:spPr>
        <p:txBody>
          <a:bodyPr wrap="square">
            <a:spAutoFit/>
          </a:bodyPr>
          <a:lstStyle/>
          <a:p>
            <a:pPr algn="just">
              <a:lnSpc>
                <a:spcPct val="115000"/>
              </a:lnSpc>
            </a:pPr>
            <a:r>
              <a:rPr lang="en-US" sz="2200" b="1" i="1" baseline="0" smtClean="0">
                <a:solidFill>
                  <a:srgbClr val="333399"/>
                </a:solidFill>
                <a:latin typeface="Times New Roman" pitchFamily="18" charset="0"/>
                <a:cs typeface="Times New Roman" pitchFamily="18" charset="0"/>
              </a:rPr>
              <a:t>Bước 1</a:t>
            </a:r>
            <a:r>
              <a:rPr lang="en-US" sz="2200" b="1" baseline="0" smtClean="0">
                <a:solidFill>
                  <a:srgbClr val="333399"/>
                </a:solidFill>
                <a:latin typeface="Times New Roman" pitchFamily="18" charset="0"/>
                <a:cs typeface="Times New Roman" pitchFamily="18" charset="0"/>
              </a:rPr>
              <a:t>:</a:t>
            </a:r>
            <a:r>
              <a:rPr lang="en-US" sz="2200" b="0" baseline="0" smtClean="0">
                <a:solidFill>
                  <a:srgbClr val="333399"/>
                </a:solidFill>
                <a:latin typeface="Times New Roman" pitchFamily="18" charset="0"/>
                <a:cs typeface="Times New Roman" pitchFamily="18" charset="0"/>
              </a:rPr>
              <a:t> Hợp cộng các chỉ tiêu trong Bảng CĐKT và Báo cáo KQKD của Cty Mẹ &amp; Cty Con trong TĐ</a:t>
            </a:r>
          </a:p>
          <a:p>
            <a:pPr algn="just">
              <a:lnSpc>
                <a:spcPct val="115000"/>
              </a:lnSpc>
            </a:pPr>
            <a:r>
              <a:rPr lang="en-US" sz="2200" b="1" i="1" baseline="0" smtClean="0">
                <a:solidFill>
                  <a:srgbClr val="333399"/>
                </a:solidFill>
                <a:latin typeface="Times New Roman" pitchFamily="18" charset="0"/>
                <a:cs typeface="Times New Roman" pitchFamily="18" charset="0"/>
              </a:rPr>
              <a:t>Bước 2</a:t>
            </a:r>
            <a:r>
              <a:rPr lang="en-US" sz="2200" b="1" baseline="0" smtClean="0">
                <a:solidFill>
                  <a:srgbClr val="333399"/>
                </a:solidFill>
                <a:latin typeface="Times New Roman" pitchFamily="18" charset="0"/>
                <a:cs typeface="Times New Roman" pitchFamily="18" charset="0"/>
              </a:rPr>
              <a:t>:</a:t>
            </a:r>
            <a:r>
              <a:rPr lang="en-US" sz="2200" b="0" baseline="0" smtClean="0">
                <a:solidFill>
                  <a:srgbClr val="333399"/>
                </a:solidFill>
                <a:latin typeface="Times New Roman" pitchFamily="18" charset="0"/>
                <a:cs typeface="Times New Roman" pitchFamily="18" charset="0"/>
              </a:rPr>
              <a:t> Loại trừ toàn bộ giá trị ghi sổ khoản đầu tư của cty mẹ trong phần Vốn CSH của cty con và ghi nhận LTTM nếu có</a:t>
            </a:r>
          </a:p>
          <a:p>
            <a:pPr algn="just">
              <a:lnSpc>
                <a:spcPct val="115000"/>
              </a:lnSpc>
            </a:pPr>
            <a:r>
              <a:rPr lang="en-US" sz="2200" b="1" i="1" baseline="0" smtClean="0">
                <a:solidFill>
                  <a:srgbClr val="333399"/>
                </a:solidFill>
                <a:latin typeface="Times New Roman" pitchFamily="18" charset="0"/>
                <a:cs typeface="Times New Roman" pitchFamily="18" charset="0"/>
              </a:rPr>
              <a:t>Bước 3</a:t>
            </a:r>
            <a:r>
              <a:rPr lang="en-US" sz="2200" b="1" baseline="0" smtClean="0">
                <a:solidFill>
                  <a:srgbClr val="333399"/>
                </a:solidFill>
                <a:latin typeface="Times New Roman" pitchFamily="18" charset="0"/>
                <a:cs typeface="Times New Roman" pitchFamily="18" charset="0"/>
              </a:rPr>
              <a:t>: </a:t>
            </a:r>
            <a:r>
              <a:rPr lang="en-US" sz="2200" b="0" baseline="0" smtClean="0">
                <a:solidFill>
                  <a:srgbClr val="333399"/>
                </a:solidFill>
                <a:latin typeface="Times New Roman" pitchFamily="18" charset="0"/>
                <a:cs typeface="Times New Roman" pitchFamily="18" charset="0"/>
              </a:rPr>
              <a:t>Phân bổ LTTM nếu có</a:t>
            </a:r>
          </a:p>
          <a:p>
            <a:pPr algn="just">
              <a:lnSpc>
                <a:spcPct val="115000"/>
              </a:lnSpc>
            </a:pPr>
            <a:r>
              <a:rPr lang="en-US" sz="2200" b="1" i="1" baseline="0" smtClean="0">
                <a:solidFill>
                  <a:srgbClr val="333399"/>
                </a:solidFill>
                <a:latin typeface="Times New Roman" pitchFamily="18" charset="0"/>
                <a:cs typeface="Times New Roman" pitchFamily="18" charset="0"/>
              </a:rPr>
              <a:t>Bước 4</a:t>
            </a:r>
            <a:r>
              <a:rPr lang="en-US" sz="2200" b="1" baseline="0" smtClean="0">
                <a:solidFill>
                  <a:srgbClr val="333399"/>
                </a:solidFill>
                <a:latin typeface="Times New Roman" pitchFamily="18" charset="0"/>
                <a:cs typeface="Times New Roman" pitchFamily="18" charset="0"/>
              </a:rPr>
              <a:t>:</a:t>
            </a:r>
            <a:r>
              <a:rPr lang="en-US" sz="2200" b="0" baseline="0" smtClean="0">
                <a:solidFill>
                  <a:srgbClr val="333399"/>
                </a:solidFill>
                <a:latin typeface="Times New Roman" pitchFamily="18" charset="0"/>
                <a:cs typeface="Times New Roman" pitchFamily="18" charset="0"/>
              </a:rPr>
              <a:t> Tách LI của CĐKKS</a:t>
            </a:r>
          </a:p>
          <a:p>
            <a:pPr algn="just">
              <a:lnSpc>
                <a:spcPct val="115000"/>
              </a:lnSpc>
            </a:pPr>
            <a:r>
              <a:rPr lang="en-US" sz="2200" b="1" i="1" baseline="0" smtClean="0">
                <a:solidFill>
                  <a:srgbClr val="333399"/>
                </a:solidFill>
                <a:latin typeface="Times New Roman" pitchFamily="18" charset="0"/>
                <a:cs typeface="Times New Roman" pitchFamily="18" charset="0"/>
              </a:rPr>
              <a:t>Bước 5:</a:t>
            </a:r>
            <a:r>
              <a:rPr lang="en-US" sz="2200" b="0" baseline="0" smtClean="0">
                <a:solidFill>
                  <a:srgbClr val="333399"/>
                </a:solidFill>
                <a:latin typeface="Times New Roman" pitchFamily="18" charset="0"/>
                <a:cs typeface="Times New Roman" pitchFamily="18" charset="0"/>
              </a:rPr>
              <a:t> Loại trừ toàn bộ các khoản giao dịch Nội bộ TĐ</a:t>
            </a:r>
          </a:p>
          <a:p>
            <a:pPr algn="just">
              <a:lnSpc>
                <a:spcPct val="115000"/>
              </a:lnSpc>
            </a:pPr>
            <a:r>
              <a:rPr lang="en-US" sz="2200" b="1" i="1" baseline="0" smtClean="0">
                <a:solidFill>
                  <a:srgbClr val="333399"/>
                </a:solidFill>
                <a:latin typeface="Times New Roman" pitchFamily="18" charset="0"/>
                <a:cs typeface="Times New Roman" pitchFamily="18" charset="0"/>
              </a:rPr>
              <a:t>Bước 6:</a:t>
            </a:r>
            <a:r>
              <a:rPr lang="en-US" sz="2200" b="0" baseline="0" smtClean="0">
                <a:solidFill>
                  <a:srgbClr val="333399"/>
                </a:solidFill>
                <a:latin typeface="Times New Roman" pitchFamily="18" charset="0"/>
                <a:cs typeface="Times New Roman" pitchFamily="18" charset="0"/>
              </a:rPr>
              <a:t> Lâp Bảng tổng hợp các bút toán điều chỉnh và Bảng tổng hợp chỉ tiêu HN</a:t>
            </a:r>
          </a:p>
          <a:p>
            <a:pPr algn="just">
              <a:lnSpc>
                <a:spcPct val="115000"/>
              </a:lnSpc>
            </a:pPr>
            <a:r>
              <a:rPr lang="en-US" sz="2200" b="1" i="1" baseline="0" smtClean="0">
                <a:solidFill>
                  <a:srgbClr val="333399"/>
                </a:solidFill>
                <a:latin typeface="Times New Roman" pitchFamily="18" charset="0"/>
                <a:cs typeface="Times New Roman" pitchFamily="18" charset="0"/>
              </a:rPr>
              <a:t>Bước 7:</a:t>
            </a:r>
            <a:r>
              <a:rPr lang="en-US" sz="2200" b="0" baseline="0" smtClean="0">
                <a:solidFill>
                  <a:srgbClr val="333399"/>
                </a:solidFill>
                <a:latin typeface="Times New Roman" pitchFamily="18" charset="0"/>
                <a:cs typeface="Times New Roman" pitchFamily="18" charset="0"/>
              </a:rPr>
              <a:t> Lập BCTC HN căn cứ vào Bảng tổng hợp các chỉ tiêu HN</a:t>
            </a:r>
            <a:endParaRPr lang="en-US" sz="2200" b="0" baseline="0">
              <a:solidFill>
                <a:srgbClr val="333399"/>
              </a:solidFill>
              <a:latin typeface="Times New Roman" pitchFamily="18" charset="0"/>
              <a:cs typeface="Times New Roman" pitchFamily="18" charset="0"/>
            </a:endParaRPr>
          </a:p>
        </p:txBody>
      </p:sp>
      <p:sp>
        <p:nvSpPr>
          <p:cNvPr id="7" name="Rectangle 6"/>
          <p:cNvSpPr/>
          <p:nvPr/>
        </p:nvSpPr>
        <p:spPr>
          <a:xfrm>
            <a:off x="214282" y="642918"/>
            <a:ext cx="3286148"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b="1" baseline="0" smtClean="0">
                <a:solidFill>
                  <a:srgbClr val="990099"/>
                </a:solidFill>
                <a:latin typeface="Times New Roman" pitchFamily="18" charset="0"/>
              </a:rPr>
              <a:t>Trình tự lập BCTCHN</a:t>
            </a:r>
          </a:p>
        </p:txBody>
      </p:sp>
      <p:sp>
        <p:nvSpPr>
          <p:cNvPr id="8" name="Rectangle 5"/>
          <p:cNvSpPr>
            <a:spLocks noChangeArrowheads="1"/>
          </p:cNvSpPr>
          <p:nvPr/>
        </p:nvSpPr>
        <p:spPr bwMode="auto">
          <a:xfrm>
            <a:off x="214282" y="5143512"/>
            <a:ext cx="8786842" cy="156966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b="1" i="1" u="sng" baseline="0">
                <a:solidFill>
                  <a:srgbClr val="FF0000"/>
                </a:solidFill>
                <a:latin typeface="Times New Roman" pitchFamily="18" charset="0"/>
              </a:rPr>
              <a:t>Có thể tóm tắt bằng công thức:</a:t>
            </a:r>
          </a:p>
          <a:p>
            <a:r>
              <a:rPr lang="en-US" sz="2400" b="0" baseline="0">
                <a:solidFill>
                  <a:srgbClr val="333399"/>
                </a:solidFill>
                <a:latin typeface="Times New Roman" pitchFamily="18" charset="0"/>
              </a:rPr>
              <a:t>      </a:t>
            </a:r>
            <a:r>
              <a:rPr lang="en-US" sz="2400" baseline="0">
                <a:solidFill>
                  <a:srgbClr val="0033CC"/>
                </a:solidFill>
                <a:latin typeface="Times New Roman" pitchFamily="18" charset="0"/>
              </a:rPr>
              <a:t>H + S1 +S2 +… </a:t>
            </a:r>
            <a:r>
              <a:rPr lang="en-US" sz="2400" u="sng" baseline="0">
                <a:solidFill>
                  <a:srgbClr val="0033CC"/>
                </a:solidFill>
                <a:latin typeface="Times New Roman" pitchFamily="18" charset="0"/>
              </a:rPr>
              <a:t>+</a:t>
            </a:r>
            <a:r>
              <a:rPr lang="en-US" sz="2400" baseline="0">
                <a:solidFill>
                  <a:srgbClr val="0033CC"/>
                </a:solidFill>
                <a:latin typeface="Times New Roman" pitchFamily="18" charset="0"/>
              </a:rPr>
              <a:t>  Các điều chỉnh hợp nhất = Số liệu BCTCHN</a:t>
            </a:r>
          </a:p>
          <a:p>
            <a:r>
              <a:rPr lang="en-US" sz="2400" b="0" baseline="0">
                <a:solidFill>
                  <a:srgbClr val="333399"/>
                </a:solidFill>
                <a:latin typeface="Times New Roman" pitchFamily="18" charset="0"/>
              </a:rPr>
              <a:t>Trong đó: - H số liệu  trên BCTC của công ty Mẹ</a:t>
            </a:r>
          </a:p>
          <a:p>
            <a:r>
              <a:rPr lang="en-US" sz="2400" b="0" baseline="0">
                <a:solidFill>
                  <a:srgbClr val="333399"/>
                </a:solidFill>
                <a:latin typeface="Times New Roman" pitchFamily="18" charset="0"/>
              </a:rPr>
              <a:t>	     - S1, S2…Số liệu trên BCTC của các công ty con</a:t>
            </a:r>
          </a:p>
        </p:txBody>
      </p:sp>
      <p:sp>
        <p:nvSpPr>
          <p:cNvPr id="2" name="Slide Number Placeholder 1"/>
          <p:cNvSpPr>
            <a:spLocks noGrp="1"/>
          </p:cNvSpPr>
          <p:nvPr>
            <p:ph type="sldNum" sz="quarter" idx="12"/>
          </p:nvPr>
        </p:nvSpPr>
        <p:spPr/>
        <p:txBody>
          <a:bodyPr/>
          <a:lstStyle/>
          <a:p>
            <a:fld id="{A2F27080-BE6A-4615-B54B-377432E2AED6}"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255080" cy="646331"/>
          </a:xfrm>
          <a:prstGeom prst="rect">
            <a:avLst/>
          </a:prstGeom>
        </p:spPr>
        <p:txBody>
          <a:bodyPr wrap="none">
            <a:spAutoFit/>
          </a:bodyPr>
          <a:lstStyle/>
          <a:p>
            <a:pPr>
              <a:spcBef>
                <a:spcPct val="20000"/>
              </a:spcBef>
            </a:pPr>
            <a:r>
              <a:rPr lang="en-US" sz="3600" b="1" baseline="0" smtClean="0">
                <a:solidFill>
                  <a:srgbClr val="FF0000"/>
                </a:solidFill>
                <a:latin typeface="Times New Roman" pitchFamily="18" charset="0"/>
              </a:rPr>
              <a:t>3.2.  Trình</a:t>
            </a:r>
            <a:r>
              <a:rPr lang="en-US" sz="3600" b="1" smtClean="0">
                <a:solidFill>
                  <a:srgbClr val="FF0000"/>
                </a:solidFill>
                <a:latin typeface="Times New Roman" pitchFamily="18" charset="0"/>
              </a:rPr>
              <a:t> tự và PP chung lập</a:t>
            </a:r>
            <a:r>
              <a:rPr lang="en-US" sz="3600" b="1" baseline="0" smtClean="0">
                <a:solidFill>
                  <a:srgbClr val="FF0000"/>
                </a:solidFill>
                <a:latin typeface="Times New Roman" pitchFamily="18" charset="0"/>
              </a:rPr>
              <a:t> BCTCHN.</a:t>
            </a:r>
            <a:endParaRPr lang="en-US" sz="3600" b="1" baseline="0">
              <a:solidFill>
                <a:srgbClr val="FF0000"/>
              </a:solidFill>
              <a:latin typeface="Times New Roman" pitchFamily="18" charset="0"/>
            </a:endParaRPr>
          </a:p>
        </p:txBody>
      </p:sp>
      <p:sp>
        <p:nvSpPr>
          <p:cNvPr id="9" name="Rectangle 8"/>
          <p:cNvSpPr/>
          <p:nvPr/>
        </p:nvSpPr>
        <p:spPr>
          <a:xfrm>
            <a:off x="285720" y="3286124"/>
            <a:ext cx="4000528"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smtClean="0">
                <a:solidFill>
                  <a:srgbClr val="002060"/>
                </a:solidFill>
                <a:latin typeface="Times New Roman" pitchFamily="18" charset="0"/>
              </a:rPr>
              <a:t>PP chung lập</a:t>
            </a:r>
            <a:r>
              <a:rPr lang="en-US" sz="2400" b="1" baseline="0" smtClean="0">
                <a:solidFill>
                  <a:srgbClr val="002060"/>
                </a:solidFill>
                <a:latin typeface="Times New Roman" pitchFamily="18" charset="0"/>
              </a:rPr>
              <a:t> BCTCHN</a:t>
            </a:r>
            <a:endParaRPr lang="en-US" sz="2400">
              <a:solidFill>
                <a:srgbClr val="002060"/>
              </a:solidFill>
            </a:endParaRPr>
          </a:p>
        </p:txBody>
      </p:sp>
      <p:sp>
        <p:nvSpPr>
          <p:cNvPr id="10" name="Rectangle 7"/>
          <p:cNvSpPr>
            <a:spLocks noChangeArrowheads="1"/>
          </p:cNvSpPr>
          <p:nvPr/>
        </p:nvSpPr>
        <p:spPr bwMode="auto">
          <a:xfrm>
            <a:off x="500034" y="1214422"/>
            <a:ext cx="8643966" cy="2015936"/>
          </a:xfrm>
          <a:prstGeom prst="rect">
            <a:avLst/>
          </a:prstGeom>
          <a:noFill/>
          <a:ln w="9525">
            <a:noFill/>
            <a:miter lim="800000"/>
            <a:headEnd/>
            <a:tailEnd/>
          </a:ln>
        </p:spPr>
        <p:txBody>
          <a:bodyPr wrap="square">
            <a:spAutoFit/>
          </a:bodyPr>
          <a:lstStyle/>
          <a:p>
            <a:pPr marL="342900" indent="-342900" algn="just">
              <a:spcBef>
                <a:spcPts val="600"/>
              </a:spcBef>
              <a:buFont typeface="Wingdings" pitchFamily="2" charset="2"/>
              <a:buChar char="ü"/>
            </a:pPr>
            <a:r>
              <a:rPr lang="en-US" sz="2200" b="0" baseline="0" smtClean="0">
                <a:latin typeface="Times New Roman" pitchFamily="18" charset="0"/>
                <a:cs typeface="Times New Roman" pitchFamily="18" charset="0"/>
              </a:rPr>
              <a:t>BCTC </a:t>
            </a:r>
            <a:r>
              <a:rPr lang="en-US" sz="2200" b="0" baseline="0">
                <a:latin typeface="Times New Roman" pitchFamily="18" charset="0"/>
                <a:cs typeface="Times New Roman" pitchFamily="18" charset="0"/>
              </a:rPr>
              <a:t>riêng của công ty </a:t>
            </a:r>
            <a:r>
              <a:rPr lang="en-US" sz="2200" b="0" baseline="0" smtClean="0">
                <a:latin typeface="Times New Roman" pitchFamily="18" charset="0"/>
                <a:cs typeface="Times New Roman" pitchFamily="18" charset="0"/>
              </a:rPr>
              <a:t>mẹ của</a:t>
            </a:r>
            <a:r>
              <a:rPr lang="en-US" sz="2200" b="0" smtClean="0">
                <a:latin typeface="Times New Roman" pitchFamily="18" charset="0"/>
                <a:cs typeface="Times New Roman" pitchFamily="18" charset="0"/>
              </a:rPr>
              <a:t> kỳ hợp nhất</a:t>
            </a:r>
            <a:endParaRPr lang="en-US" sz="2200" b="0" baseline="0" smtClean="0">
              <a:latin typeface="Times New Roman" pitchFamily="18" charset="0"/>
              <a:cs typeface="Times New Roman" pitchFamily="18" charset="0"/>
            </a:endParaRPr>
          </a:p>
          <a:p>
            <a:pPr marL="342900" indent="-342900" algn="just">
              <a:spcBef>
                <a:spcPts val="600"/>
              </a:spcBef>
              <a:buFont typeface="Wingdings" pitchFamily="2" charset="2"/>
              <a:buChar char="ü"/>
            </a:pPr>
            <a:r>
              <a:rPr lang="en-US" sz="2200" b="0" baseline="0" smtClean="0">
                <a:latin typeface="Times New Roman" pitchFamily="18" charset="0"/>
                <a:cs typeface="Times New Roman" pitchFamily="18" charset="0"/>
              </a:rPr>
              <a:t>BCTC của </a:t>
            </a:r>
            <a:r>
              <a:rPr lang="en-US" sz="2200" b="0" baseline="0">
                <a:latin typeface="Times New Roman" pitchFamily="18" charset="0"/>
                <a:cs typeface="Times New Roman" pitchFamily="18" charset="0"/>
              </a:rPr>
              <a:t>công ty </a:t>
            </a:r>
            <a:r>
              <a:rPr lang="en-US" sz="2200" b="0" baseline="0" smtClean="0">
                <a:latin typeface="Times New Roman" pitchFamily="18" charset="0"/>
                <a:cs typeface="Times New Roman" pitchFamily="18" charset="0"/>
              </a:rPr>
              <a:t>con của</a:t>
            </a:r>
            <a:r>
              <a:rPr lang="en-US" sz="2200" b="0" smtClean="0">
                <a:latin typeface="Times New Roman" pitchFamily="18" charset="0"/>
                <a:cs typeface="Times New Roman" pitchFamily="18" charset="0"/>
              </a:rPr>
              <a:t> kỳ hợp nhất</a:t>
            </a:r>
            <a:endParaRPr lang="en-US" sz="2200" b="0" baseline="0" smtClean="0">
              <a:latin typeface="Times New Roman" pitchFamily="18" charset="0"/>
              <a:cs typeface="Times New Roman" pitchFamily="18" charset="0"/>
            </a:endParaRPr>
          </a:p>
          <a:p>
            <a:pPr marL="342900" indent="-342900" algn="just">
              <a:spcBef>
                <a:spcPts val="600"/>
              </a:spcBef>
              <a:buFont typeface="Wingdings" pitchFamily="2" charset="2"/>
              <a:buChar char="ü"/>
            </a:pPr>
            <a:r>
              <a:rPr lang="en-US" sz="2200" smtClean="0">
                <a:latin typeface="Times New Roman" pitchFamily="18" charset="0"/>
                <a:cs typeface="Times New Roman" pitchFamily="18" charset="0"/>
              </a:rPr>
              <a:t>C</a:t>
            </a:r>
            <a:r>
              <a:rPr lang="en-US" sz="2200" b="0" baseline="0" smtClean="0">
                <a:latin typeface="Times New Roman" pitchFamily="18" charset="0"/>
                <a:cs typeface="Times New Roman" pitchFamily="18" charset="0"/>
              </a:rPr>
              <a:t>ác </a:t>
            </a:r>
            <a:r>
              <a:rPr lang="en-US" sz="2200" b="0" baseline="0">
                <a:latin typeface="Times New Roman" pitchFamily="18" charset="0"/>
                <a:cs typeface="Times New Roman" pitchFamily="18" charset="0"/>
              </a:rPr>
              <a:t>tài </a:t>
            </a:r>
            <a:r>
              <a:rPr lang="en-US" sz="2200" b="0" baseline="0" smtClean="0">
                <a:latin typeface="Times New Roman" pitchFamily="18" charset="0"/>
                <a:cs typeface="Times New Roman" pitchFamily="18" charset="0"/>
              </a:rPr>
              <a:t>liệu liên</a:t>
            </a:r>
            <a:r>
              <a:rPr lang="en-US" sz="2200" b="0" smtClean="0">
                <a:latin typeface="Times New Roman" pitchFamily="18" charset="0"/>
                <a:cs typeface="Times New Roman" pitchFamily="18" charset="0"/>
              </a:rPr>
              <a:t> quan </a:t>
            </a:r>
            <a:r>
              <a:rPr lang="en-US" sz="2200" b="0" baseline="0" smtClean="0">
                <a:latin typeface="Times New Roman" pitchFamily="18" charset="0"/>
                <a:cs typeface="Times New Roman" pitchFamily="18" charset="0"/>
              </a:rPr>
              <a:t>tại </a:t>
            </a:r>
            <a:r>
              <a:rPr lang="en-US" sz="2200" b="0" baseline="0">
                <a:latin typeface="Times New Roman" pitchFamily="18" charset="0"/>
                <a:cs typeface="Times New Roman" pitchFamily="18" charset="0"/>
              </a:rPr>
              <a:t>ngày công ty mẹ mua công ty con </a:t>
            </a:r>
            <a:endParaRPr lang="en-US" sz="2200">
              <a:latin typeface="Times New Roman" pitchFamily="18" charset="0"/>
              <a:cs typeface="Times New Roman" pitchFamily="18" charset="0"/>
            </a:endParaRPr>
          </a:p>
          <a:p>
            <a:pPr marL="342900" indent="-342900" algn="just">
              <a:spcBef>
                <a:spcPts val="600"/>
              </a:spcBef>
              <a:buFont typeface="Wingdings" pitchFamily="2" charset="2"/>
              <a:buChar char="ü"/>
            </a:pPr>
            <a:r>
              <a:rPr lang="en-US" sz="2200" b="0" smtClean="0">
                <a:latin typeface="Times New Roman" pitchFamily="18" charset="0"/>
                <a:cs typeface="Times New Roman" pitchFamily="18" charset="0"/>
              </a:rPr>
              <a:t>C</a:t>
            </a:r>
            <a:r>
              <a:rPr lang="en-US" sz="2200" b="0" baseline="0" smtClean="0">
                <a:latin typeface="Times New Roman" pitchFamily="18" charset="0"/>
                <a:cs typeface="Times New Roman" pitchFamily="18" charset="0"/>
              </a:rPr>
              <a:t>ác </a:t>
            </a:r>
            <a:r>
              <a:rPr lang="en-US" sz="2200" b="0" baseline="0">
                <a:latin typeface="Times New Roman" pitchFamily="18" charset="0"/>
                <a:cs typeface="Times New Roman" pitchFamily="18" charset="0"/>
              </a:rPr>
              <a:t>tài liệu liên quan </a:t>
            </a:r>
            <a:r>
              <a:rPr lang="en-US" sz="2200" b="0" smtClean="0">
                <a:latin typeface="Times New Roman" pitchFamily="18" charset="0"/>
                <a:cs typeface="Times New Roman" pitchFamily="18" charset="0"/>
              </a:rPr>
              <a:t>khác như sổ chi tiết các giao dịch nội bộ về HTK, TSCĐ, các khoản vay, biên bản góp vốn, </a:t>
            </a:r>
            <a:r>
              <a:rPr lang="en-US" sz="2200" b="0" baseline="0" smtClean="0">
                <a:latin typeface="Times New Roman" pitchFamily="18" charset="0"/>
                <a:cs typeface="Times New Roman" pitchFamily="18" charset="0"/>
              </a:rPr>
              <a:t>…</a:t>
            </a:r>
            <a:r>
              <a:rPr lang="en-US" sz="2200" baseline="0" smtClean="0">
                <a:latin typeface="Times New Roman" pitchFamily="18" charset="0"/>
                <a:cs typeface="Times New Roman" pitchFamily="18" charset="0"/>
              </a:rPr>
              <a:t> của</a:t>
            </a:r>
            <a:r>
              <a:rPr lang="en-US" sz="2200" smtClean="0">
                <a:latin typeface="Times New Roman" pitchFamily="18" charset="0"/>
                <a:cs typeface="Times New Roman" pitchFamily="18" charset="0"/>
              </a:rPr>
              <a:t> kỳ hợp nhất</a:t>
            </a:r>
            <a:endParaRPr lang="en-US" sz="2200" baseline="0">
              <a:latin typeface="Times New Roman" pitchFamily="18" charset="0"/>
              <a:cs typeface="Times New Roman" pitchFamily="18" charset="0"/>
            </a:endParaRPr>
          </a:p>
        </p:txBody>
      </p:sp>
      <p:sp>
        <p:nvSpPr>
          <p:cNvPr id="11" name="Rectangle 10"/>
          <p:cNvSpPr/>
          <p:nvPr/>
        </p:nvSpPr>
        <p:spPr>
          <a:xfrm>
            <a:off x="285720" y="642918"/>
            <a:ext cx="3886000"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b="1" baseline="0" smtClean="0">
                <a:solidFill>
                  <a:schemeClr val="tx1"/>
                </a:solidFill>
                <a:latin typeface="Times New Roman" pitchFamily="18" charset="0"/>
              </a:rPr>
              <a:t> Cơ sở số liệu lập BCTCHN </a:t>
            </a:r>
            <a:endParaRPr lang="en-US" sz="2400" b="1">
              <a:solidFill>
                <a:schemeClr val="tx1"/>
              </a:solidFill>
            </a:endParaRPr>
          </a:p>
        </p:txBody>
      </p:sp>
      <p:sp>
        <p:nvSpPr>
          <p:cNvPr id="12" name="TextBox 11"/>
          <p:cNvSpPr txBox="1"/>
          <p:nvPr/>
        </p:nvSpPr>
        <p:spPr>
          <a:xfrm>
            <a:off x="214282" y="3929066"/>
            <a:ext cx="8750206" cy="1200329"/>
          </a:xfrm>
          <a:prstGeom prst="rect">
            <a:avLst/>
          </a:prstGeom>
          <a:noFill/>
        </p:spPr>
        <p:txBody>
          <a:bodyPr wrap="square" rtlCol="0">
            <a:spAutoFit/>
          </a:bodyPr>
          <a:lstStyle/>
          <a:p>
            <a:pPr algn="just"/>
            <a:r>
              <a:rPr lang="en-US" sz="2400" b="1" smtClean="0">
                <a:solidFill>
                  <a:srgbClr val="FF0000"/>
                </a:solidFill>
                <a:latin typeface="Times New Roman" pitchFamily="18" charset="0"/>
                <a:cs typeface="Times New Roman" pitchFamily="18" charset="0"/>
              </a:rPr>
              <a:t>Bước 1: </a:t>
            </a:r>
            <a:r>
              <a:rPr lang="en-US" sz="2400" b="1" smtClean="0">
                <a:solidFill>
                  <a:srgbClr val="002060"/>
                </a:solidFill>
                <a:latin typeface="Times New Roman" pitchFamily="18" charset="0"/>
                <a:cs typeface="Times New Roman" pitchFamily="18" charset="0"/>
              </a:rPr>
              <a:t>Hợp cộng </a:t>
            </a:r>
            <a:r>
              <a:rPr lang="en-US" sz="2400" smtClean="0">
                <a:latin typeface="Times New Roman" pitchFamily="18" charset="0"/>
                <a:cs typeface="Times New Roman" pitchFamily="18" charset="0"/>
              </a:rPr>
              <a:t>các chỉ tiêu tương ứng trên BCĐKT, BCKQKD riêng của công ty mẹ và BCĐKT, BCKQKD các công ty con tại thời điểm hợp nhất.</a:t>
            </a:r>
            <a:endParaRPr lang="en-US" sz="2400">
              <a:latin typeface="Times New Roman" pitchFamily="18" charset="0"/>
              <a:cs typeface="Times New Roman" pitchFamily="18" charset="0"/>
            </a:endParaRPr>
          </a:p>
        </p:txBody>
      </p:sp>
      <p:sp>
        <p:nvSpPr>
          <p:cNvPr id="13" name="TextBox 12"/>
          <p:cNvSpPr txBox="1"/>
          <p:nvPr/>
        </p:nvSpPr>
        <p:spPr>
          <a:xfrm>
            <a:off x="214282" y="5286388"/>
            <a:ext cx="7500990" cy="461665"/>
          </a:xfrm>
          <a:prstGeom prst="rect">
            <a:avLst/>
          </a:prstGeom>
          <a:noFill/>
        </p:spPr>
        <p:txBody>
          <a:bodyPr wrap="square" rtlCol="0">
            <a:spAutoFit/>
          </a:bodyPr>
          <a:lstStyle/>
          <a:p>
            <a:pPr algn="just"/>
            <a:r>
              <a:rPr lang="en-US" sz="2400" b="1" smtClean="0">
                <a:solidFill>
                  <a:srgbClr val="FF0000"/>
                </a:solidFill>
                <a:latin typeface="Times New Roman" pitchFamily="18" charset="0"/>
                <a:cs typeface="Times New Roman" pitchFamily="18" charset="0"/>
              </a:rPr>
              <a:t>Bước 2:</a:t>
            </a:r>
            <a:r>
              <a:rPr lang="en-US" sz="2400" smtClean="0">
                <a:latin typeface="Times New Roman" pitchFamily="18" charset="0"/>
                <a:cs typeface="Times New Roman" pitchFamily="18" charset="0"/>
              </a:rPr>
              <a:t> Lập các bút toán điều chỉnh </a:t>
            </a:r>
            <a:endParaRPr lang="en-US" sz="240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A2F27080-BE6A-4615-B54B-377432E2AED6}" type="slidenum">
              <a:rPr lang="en-US" smtClean="0"/>
              <a:pPr/>
              <a:t>25</a:t>
            </a:fld>
            <a:endParaRPr lang="en-US"/>
          </a:p>
        </p:txBody>
      </p:sp>
      <p:sp>
        <p:nvSpPr>
          <p:cNvPr id="3" name="Footer Placeholder 2"/>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255080" cy="646331"/>
          </a:xfrm>
          <a:prstGeom prst="rect">
            <a:avLst/>
          </a:prstGeom>
        </p:spPr>
        <p:txBody>
          <a:bodyPr wrap="none">
            <a:spAutoFit/>
          </a:bodyPr>
          <a:lstStyle/>
          <a:p>
            <a:pPr>
              <a:spcBef>
                <a:spcPct val="20000"/>
              </a:spcBef>
            </a:pPr>
            <a:r>
              <a:rPr lang="en-US" sz="3600" b="1" baseline="0" smtClean="0">
                <a:solidFill>
                  <a:srgbClr val="FF0000"/>
                </a:solidFill>
                <a:latin typeface="Times New Roman" pitchFamily="18" charset="0"/>
              </a:rPr>
              <a:t>3.2.  Trình</a:t>
            </a:r>
            <a:r>
              <a:rPr lang="en-US" sz="3600" b="1" smtClean="0">
                <a:solidFill>
                  <a:srgbClr val="FF0000"/>
                </a:solidFill>
                <a:latin typeface="Times New Roman" pitchFamily="18" charset="0"/>
              </a:rPr>
              <a:t> tự và PP chung lập</a:t>
            </a:r>
            <a:r>
              <a:rPr lang="en-US" sz="3600" b="1" baseline="0" smtClean="0">
                <a:solidFill>
                  <a:srgbClr val="FF0000"/>
                </a:solidFill>
                <a:latin typeface="Times New Roman" pitchFamily="18" charset="0"/>
              </a:rPr>
              <a:t> BCTCHN.</a:t>
            </a:r>
            <a:endParaRPr lang="en-US" sz="3600" b="1" baseline="0">
              <a:solidFill>
                <a:srgbClr val="FF0000"/>
              </a:solidFill>
              <a:latin typeface="Times New Roman" pitchFamily="18" charset="0"/>
            </a:endParaRPr>
          </a:p>
        </p:txBody>
      </p:sp>
      <p:sp>
        <p:nvSpPr>
          <p:cNvPr id="9" name="Rectangle 8"/>
          <p:cNvSpPr/>
          <p:nvPr/>
        </p:nvSpPr>
        <p:spPr>
          <a:xfrm>
            <a:off x="214282" y="714356"/>
            <a:ext cx="3913258" cy="5232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800" b="1" smtClean="0">
                <a:solidFill>
                  <a:srgbClr val="002060"/>
                </a:solidFill>
                <a:latin typeface="Times New Roman" pitchFamily="18" charset="0"/>
              </a:rPr>
              <a:t>PP chung lập</a:t>
            </a:r>
            <a:r>
              <a:rPr lang="en-US" sz="2800" b="1" baseline="0" smtClean="0">
                <a:solidFill>
                  <a:srgbClr val="002060"/>
                </a:solidFill>
                <a:latin typeface="Times New Roman" pitchFamily="18" charset="0"/>
              </a:rPr>
              <a:t> BCTCHN</a:t>
            </a:r>
            <a:endParaRPr lang="en-US" sz="2800">
              <a:solidFill>
                <a:srgbClr val="002060"/>
              </a:solidFill>
            </a:endParaRPr>
          </a:p>
        </p:txBody>
      </p:sp>
      <p:sp>
        <p:nvSpPr>
          <p:cNvPr id="13" name="TextBox 12"/>
          <p:cNvSpPr txBox="1"/>
          <p:nvPr/>
        </p:nvSpPr>
        <p:spPr>
          <a:xfrm>
            <a:off x="214282" y="1214422"/>
            <a:ext cx="7643866" cy="461665"/>
          </a:xfrm>
          <a:prstGeom prst="rect">
            <a:avLst/>
          </a:prstGeom>
          <a:noFill/>
        </p:spPr>
        <p:txBody>
          <a:bodyPr wrap="square" rtlCol="0">
            <a:spAutoFit/>
          </a:bodyPr>
          <a:lstStyle/>
          <a:p>
            <a:pPr algn="just"/>
            <a:r>
              <a:rPr lang="en-US" sz="2400" b="1" smtClean="0">
                <a:solidFill>
                  <a:srgbClr val="FF0000"/>
                </a:solidFill>
                <a:latin typeface="Times New Roman" pitchFamily="18" charset="0"/>
                <a:cs typeface="Times New Roman" pitchFamily="18" charset="0"/>
              </a:rPr>
              <a:t>Bước 2:</a:t>
            </a:r>
            <a:r>
              <a:rPr lang="en-US" sz="2400" smtClean="0">
                <a:latin typeface="Times New Roman" pitchFamily="18" charset="0"/>
                <a:cs typeface="Times New Roman" pitchFamily="18" charset="0"/>
              </a:rPr>
              <a:t> Lập các bút toán điều chỉnh </a:t>
            </a:r>
            <a:endParaRPr lang="en-US" sz="2400">
              <a:latin typeface="Times New Roman" pitchFamily="18" charset="0"/>
              <a:cs typeface="Times New Roman" pitchFamily="18" charset="0"/>
            </a:endParaRPr>
          </a:p>
        </p:txBody>
      </p:sp>
      <p:sp>
        <p:nvSpPr>
          <p:cNvPr id="8" name="Rectangle 7"/>
          <p:cNvSpPr/>
          <p:nvPr/>
        </p:nvSpPr>
        <p:spPr>
          <a:xfrm>
            <a:off x="214282" y="1643050"/>
            <a:ext cx="8643998" cy="2831544"/>
          </a:xfrm>
          <a:prstGeom prst="rect">
            <a:avLst/>
          </a:prstGeom>
        </p:spPr>
        <p:txBody>
          <a:bodyPr wrap="square">
            <a:spAutoFit/>
          </a:bodyPr>
          <a:lstStyle/>
          <a:p>
            <a:pPr algn="just">
              <a:spcBef>
                <a:spcPct val="50000"/>
              </a:spcBef>
            </a:pPr>
            <a:r>
              <a:rPr lang="en-US" sz="2400" b="1" i="1" u="sng" baseline="0" smtClean="0">
                <a:solidFill>
                  <a:srgbClr val="002060"/>
                </a:solidFill>
                <a:latin typeface="Times New Roman" pitchFamily="18" charset="0"/>
              </a:rPr>
              <a:t>Nguyên tắc chung:</a:t>
            </a:r>
            <a:r>
              <a:rPr lang="en-US" sz="2400" b="1" baseline="0" smtClean="0">
                <a:solidFill>
                  <a:srgbClr val="002060"/>
                </a:solidFill>
                <a:latin typeface="Times New Roman" pitchFamily="18" charset="0"/>
              </a:rPr>
              <a:t> </a:t>
            </a:r>
            <a:r>
              <a:rPr lang="en-US" sz="2400" baseline="0" smtClean="0">
                <a:latin typeface="Times New Roman" pitchFamily="18" charset="0"/>
              </a:rPr>
              <a:t>Vận dụng phương pháp tài khoản để thực hiện các bút toán điều chỉnh bằng việc ghi tăng, ghi giảm các chỉ tiêu trên BCTC để lập BCTC HN.</a:t>
            </a:r>
          </a:p>
          <a:p>
            <a:pPr algn="just">
              <a:spcBef>
                <a:spcPts val="600"/>
              </a:spcBef>
            </a:pPr>
            <a:r>
              <a:rPr lang="en-US" sz="2400" b="1" i="1" u="sng" baseline="0" smtClean="0">
                <a:solidFill>
                  <a:srgbClr val="002060"/>
                </a:solidFill>
                <a:latin typeface="Times New Roman" pitchFamily="18" charset="0"/>
              </a:rPr>
              <a:t>Chẳng hạn: </a:t>
            </a:r>
          </a:p>
          <a:p>
            <a:pPr algn="just">
              <a:spcBef>
                <a:spcPts val="600"/>
              </a:spcBef>
            </a:pPr>
            <a:r>
              <a:rPr lang="en-US" sz="2400" b="0" baseline="0" smtClean="0">
                <a:solidFill>
                  <a:srgbClr val="CC0000"/>
                </a:solidFill>
                <a:latin typeface="Times New Roman" pitchFamily="18" charset="0"/>
              </a:rPr>
              <a:t>Các chỉ tiêu phần TS nếu</a:t>
            </a:r>
            <a:r>
              <a:rPr lang="en-US" sz="2400" b="0" baseline="0" smtClean="0">
                <a:latin typeface="Times New Roman" pitchFamily="18" charset="0"/>
              </a:rPr>
              <a:t>: C.Tiêu có Số liệu </a:t>
            </a:r>
            <a:r>
              <a:rPr lang="en-US" sz="2400" b="0" baseline="0" smtClean="0">
                <a:solidFill>
                  <a:srgbClr val="CC0000"/>
                </a:solidFill>
                <a:latin typeface="Times New Roman" pitchFamily="18" charset="0"/>
              </a:rPr>
              <a:t>dương</a:t>
            </a:r>
            <a:r>
              <a:rPr lang="en-US" sz="2400" b="0" baseline="0" smtClean="0">
                <a:latin typeface="Times New Roman" pitchFamily="18" charset="0"/>
              </a:rPr>
              <a:t>, điều chỉnh </a:t>
            </a:r>
            <a:r>
              <a:rPr lang="en-US" sz="2400" b="0" baseline="0" smtClean="0">
                <a:solidFill>
                  <a:srgbClr val="CC0000"/>
                </a:solidFill>
                <a:latin typeface="Times New Roman" pitchFamily="18" charset="0"/>
              </a:rPr>
              <a:t>tăng ghi Nợ</a:t>
            </a:r>
            <a:r>
              <a:rPr lang="en-US" sz="2400" b="0" baseline="0" smtClean="0">
                <a:latin typeface="Times New Roman" pitchFamily="18" charset="0"/>
              </a:rPr>
              <a:t>, điều chỉnh </a:t>
            </a:r>
            <a:r>
              <a:rPr lang="en-US" sz="2400" b="0" baseline="0" smtClean="0">
                <a:solidFill>
                  <a:srgbClr val="CC0000"/>
                </a:solidFill>
                <a:latin typeface="Times New Roman" pitchFamily="18" charset="0"/>
              </a:rPr>
              <a:t>giảm ghi Có</a:t>
            </a:r>
            <a:r>
              <a:rPr lang="en-US" sz="2400" b="0" baseline="0" smtClean="0">
                <a:latin typeface="Times New Roman" pitchFamily="18" charset="0"/>
              </a:rPr>
              <a:t>; CT có </a:t>
            </a:r>
            <a:r>
              <a:rPr lang="en-US" sz="2400" b="0" baseline="0" smtClean="0">
                <a:solidFill>
                  <a:srgbClr val="0033CC"/>
                </a:solidFill>
                <a:latin typeface="Times New Roman" pitchFamily="18" charset="0"/>
              </a:rPr>
              <a:t>SL âm</a:t>
            </a:r>
            <a:r>
              <a:rPr lang="en-US" sz="2400" b="0" baseline="0" smtClean="0">
                <a:latin typeface="Times New Roman" pitchFamily="18" charset="0"/>
              </a:rPr>
              <a:t> điều chỉnh </a:t>
            </a:r>
            <a:r>
              <a:rPr lang="en-US" sz="2400" b="0" baseline="0" smtClean="0">
                <a:solidFill>
                  <a:srgbClr val="0033CC"/>
                </a:solidFill>
                <a:latin typeface="Times New Roman" pitchFamily="18" charset="0"/>
              </a:rPr>
              <a:t>tăng ghi Có</a:t>
            </a:r>
            <a:r>
              <a:rPr lang="en-US" sz="2400" b="0" baseline="0" smtClean="0">
                <a:latin typeface="Times New Roman" pitchFamily="18" charset="0"/>
              </a:rPr>
              <a:t>, điều chỉnh </a:t>
            </a:r>
            <a:r>
              <a:rPr lang="en-US" sz="2400" b="0" baseline="0" smtClean="0">
                <a:solidFill>
                  <a:srgbClr val="0033CC"/>
                </a:solidFill>
                <a:latin typeface="Times New Roman" pitchFamily="18" charset="0"/>
              </a:rPr>
              <a:t>giảm ghi Nợ</a:t>
            </a:r>
            <a:r>
              <a:rPr lang="en-US" sz="2400" b="0" baseline="0" smtClean="0">
                <a:latin typeface="Times New Roman" pitchFamily="18" charset="0"/>
              </a:rPr>
              <a:t>.</a:t>
            </a:r>
            <a:endParaRPr lang="en-US" sz="2400" b="0" baseline="0">
              <a:latin typeface="Times New Roman" pitchFamily="18" charset="0"/>
            </a:endParaRPr>
          </a:p>
        </p:txBody>
      </p:sp>
      <p:sp>
        <p:nvSpPr>
          <p:cNvPr id="14" name="Rectangle 13"/>
          <p:cNvSpPr/>
          <p:nvPr/>
        </p:nvSpPr>
        <p:spPr>
          <a:xfrm>
            <a:off x="71406" y="4429132"/>
            <a:ext cx="8929718" cy="23083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pl-PL" sz="2400" b="1" i="1" baseline="0" smtClean="0">
                <a:solidFill>
                  <a:srgbClr val="333399"/>
                </a:solidFill>
                <a:latin typeface="Times New Roman" pitchFamily="18" charset="0"/>
              </a:rPr>
              <a:t>Bút toán đ</a:t>
            </a:r>
            <a:r>
              <a:rPr lang="en-US" sz="2400" b="1" i="1" baseline="0" smtClean="0">
                <a:solidFill>
                  <a:srgbClr val="333399"/>
                </a:solidFill>
                <a:latin typeface="Times New Roman" pitchFamily="18" charset="0"/>
              </a:rPr>
              <a:t>i</a:t>
            </a:r>
            <a:r>
              <a:rPr lang="pl-PL" sz="2400" b="1" i="1" baseline="0" smtClean="0">
                <a:solidFill>
                  <a:srgbClr val="333399"/>
                </a:solidFill>
                <a:latin typeface="Times New Roman" pitchFamily="18" charset="0"/>
              </a:rPr>
              <a:t>ều</a:t>
            </a:r>
            <a:r>
              <a:rPr lang="en-US" sz="2400" b="1" i="1" baseline="0" smtClean="0">
                <a:solidFill>
                  <a:srgbClr val="333399"/>
                </a:solidFill>
                <a:latin typeface="Times New Roman" pitchFamily="18" charset="0"/>
              </a:rPr>
              <a:t> ch</a:t>
            </a:r>
            <a:r>
              <a:rPr lang="pl-PL" sz="2400" b="1" i="1" baseline="0" smtClean="0">
                <a:solidFill>
                  <a:srgbClr val="333399"/>
                </a:solidFill>
                <a:latin typeface="Times New Roman" pitchFamily="18" charset="0"/>
              </a:rPr>
              <a:t>ỉnh chỉ sử dụng cho mục tiêu </a:t>
            </a:r>
            <a:r>
              <a:rPr lang="en-US" sz="2400" b="1" i="1" smtClean="0">
                <a:solidFill>
                  <a:srgbClr val="333399"/>
                </a:solidFill>
                <a:latin typeface="Times New Roman" pitchFamily="18" charset="0"/>
              </a:rPr>
              <a:t>điều chỉnh các chỉ tiêu trên BCTC để lập BCTC HN của TĐ</a:t>
            </a:r>
            <a:r>
              <a:rPr lang="pl-PL" sz="2400" b="1" i="1" baseline="0" smtClean="0">
                <a:solidFill>
                  <a:srgbClr val="333399"/>
                </a:solidFill>
                <a:latin typeface="Times New Roman" pitchFamily="18" charset="0"/>
              </a:rPr>
              <a:t> mà không được dùng để ghi sổ kế toán tổng hợp, chi tiết để lập </a:t>
            </a:r>
            <a:r>
              <a:rPr lang="en-US" sz="2400" b="1" i="1" baseline="0" smtClean="0">
                <a:solidFill>
                  <a:srgbClr val="333399"/>
                </a:solidFill>
                <a:latin typeface="Times New Roman" pitchFamily="18" charset="0"/>
              </a:rPr>
              <a:t>BCTC</a:t>
            </a:r>
            <a:r>
              <a:rPr lang="pl-PL" sz="2400" b="1" i="1" baseline="0" smtClean="0">
                <a:solidFill>
                  <a:srgbClr val="333399"/>
                </a:solidFill>
                <a:latin typeface="Times New Roman" pitchFamily="18" charset="0"/>
              </a:rPr>
              <a:t> riêng của doanh nghiệp.</a:t>
            </a:r>
            <a:r>
              <a:rPr lang="en-US" sz="2400" b="1" i="1" baseline="0" smtClean="0">
                <a:solidFill>
                  <a:srgbClr val="333399"/>
                </a:solidFill>
                <a:latin typeface="Times New Roman" pitchFamily="18" charset="0"/>
              </a:rPr>
              <a:t> </a:t>
            </a:r>
          </a:p>
          <a:p>
            <a:pPr algn="just"/>
            <a:r>
              <a:rPr lang="en-US" sz="2400" b="1" i="1" baseline="0" smtClean="0">
                <a:solidFill>
                  <a:srgbClr val="333399"/>
                </a:solidFill>
                <a:latin typeface="Times New Roman" pitchFamily="18" charset="0"/>
              </a:rPr>
              <a:t>C</a:t>
            </a:r>
            <a:r>
              <a:rPr lang="en-US" sz="2400" b="1" i="1" u="sng" baseline="0" smtClean="0">
                <a:solidFill>
                  <a:srgbClr val="333399"/>
                </a:solidFill>
                <a:latin typeface="Times New Roman" pitchFamily="18" charset="0"/>
              </a:rPr>
              <a:t>ác bút toán điều chỉnh này không được thực hiện trên hệ thống tài khoản kế toán hợp nhất</a:t>
            </a:r>
            <a:r>
              <a:rPr lang="en-US" sz="2400" b="1" i="1" baseline="0" smtClean="0">
                <a:solidFill>
                  <a:srgbClr val="333399"/>
                </a:solidFill>
                <a:latin typeface="Times New Roman" pitchFamily="18" charset="0"/>
              </a:rPr>
              <a:t> mà thực hiện trên các chỉ tiêu đã được hợp cộng trên Bảng tổng hợp các chỉ tiêu hợp nhất</a:t>
            </a:r>
            <a:endParaRPr lang="en-US" sz="2400" b="1" i="1"/>
          </a:p>
        </p:txBody>
      </p:sp>
      <p:sp>
        <p:nvSpPr>
          <p:cNvPr id="2" name="Slide Number Placeholder 1"/>
          <p:cNvSpPr>
            <a:spLocks noGrp="1"/>
          </p:cNvSpPr>
          <p:nvPr>
            <p:ph type="sldNum" sz="quarter" idx="12"/>
          </p:nvPr>
        </p:nvSpPr>
        <p:spPr/>
        <p:txBody>
          <a:bodyPr/>
          <a:lstStyle/>
          <a:p>
            <a:fld id="{A2F27080-BE6A-4615-B54B-377432E2AED6}"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255080" cy="646331"/>
          </a:xfrm>
          <a:prstGeom prst="rect">
            <a:avLst/>
          </a:prstGeom>
        </p:spPr>
        <p:txBody>
          <a:bodyPr wrap="none">
            <a:spAutoFit/>
          </a:bodyPr>
          <a:lstStyle/>
          <a:p>
            <a:pPr>
              <a:spcBef>
                <a:spcPct val="20000"/>
              </a:spcBef>
            </a:pPr>
            <a:r>
              <a:rPr lang="en-US" sz="3600" b="1" baseline="0" smtClean="0">
                <a:solidFill>
                  <a:srgbClr val="FF0000"/>
                </a:solidFill>
                <a:latin typeface="Times New Roman" pitchFamily="18" charset="0"/>
              </a:rPr>
              <a:t>3.2.  Trình</a:t>
            </a:r>
            <a:r>
              <a:rPr lang="en-US" sz="3600" b="1" smtClean="0">
                <a:solidFill>
                  <a:srgbClr val="FF0000"/>
                </a:solidFill>
                <a:latin typeface="Times New Roman" pitchFamily="18" charset="0"/>
              </a:rPr>
              <a:t> tự và PP chung lập</a:t>
            </a:r>
            <a:r>
              <a:rPr lang="en-US" sz="3600" b="1" baseline="0" smtClean="0">
                <a:solidFill>
                  <a:srgbClr val="FF0000"/>
                </a:solidFill>
                <a:latin typeface="Times New Roman" pitchFamily="18" charset="0"/>
              </a:rPr>
              <a:t> BCTCHN.</a:t>
            </a:r>
            <a:endParaRPr lang="en-US" sz="3600" b="1" baseline="0">
              <a:solidFill>
                <a:srgbClr val="FF0000"/>
              </a:solidFill>
              <a:latin typeface="Times New Roman" pitchFamily="18" charset="0"/>
            </a:endParaRPr>
          </a:p>
        </p:txBody>
      </p:sp>
      <p:sp>
        <p:nvSpPr>
          <p:cNvPr id="9" name="Rectangle 8"/>
          <p:cNvSpPr/>
          <p:nvPr/>
        </p:nvSpPr>
        <p:spPr>
          <a:xfrm>
            <a:off x="214282" y="642918"/>
            <a:ext cx="3306354"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b="1" smtClean="0">
                <a:solidFill>
                  <a:srgbClr val="002060"/>
                </a:solidFill>
                <a:latin typeface="Times New Roman" pitchFamily="18" charset="0"/>
              </a:rPr>
              <a:t>PP chung lập</a:t>
            </a:r>
            <a:r>
              <a:rPr lang="en-US" sz="2400" b="1" baseline="0" smtClean="0">
                <a:solidFill>
                  <a:srgbClr val="002060"/>
                </a:solidFill>
                <a:latin typeface="Times New Roman" pitchFamily="18" charset="0"/>
              </a:rPr>
              <a:t> BCTCHN</a:t>
            </a:r>
            <a:endParaRPr lang="en-US" sz="2400">
              <a:solidFill>
                <a:srgbClr val="002060"/>
              </a:solidFill>
            </a:endParaRPr>
          </a:p>
        </p:txBody>
      </p:sp>
      <p:sp>
        <p:nvSpPr>
          <p:cNvPr id="13" name="TextBox 12"/>
          <p:cNvSpPr txBox="1"/>
          <p:nvPr/>
        </p:nvSpPr>
        <p:spPr>
          <a:xfrm>
            <a:off x="107504" y="1196752"/>
            <a:ext cx="7560840" cy="461665"/>
          </a:xfrm>
          <a:prstGeom prst="rect">
            <a:avLst/>
          </a:prstGeom>
          <a:noFill/>
        </p:spPr>
        <p:txBody>
          <a:bodyPr wrap="square" rtlCol="0">
            <a:spAutoFit/>
          </a:bodyPr>
          <a:lstStyle/>
          <a:p>
            <a:r>
              <a:rPr lang="en-US" sz="2400" b="1" smtClean="0">
                <a:solidFill>
                  <a:srgbClr val="FF0000"/>
                </a:solidFill>
                <a:latin typeface="Times New Roman" pitchFamily="18" charset="0"/>
                <a:cs typeface="Times New Roman" pitchFamily="18" charset="0"/>
              </a:rPr>
              <a:t>Bước 2:</a:t>
            </a:r>
            <a:r>
              <a:rPr lang="en-US" sz="2400" smtClean="0">
                <a:latin typeface="Times New Roman" pitchFamily="18" charset="0"/>
                <a:cs typeface="Times New Roman" pitchFamily="18" charset="0"/>
              </a:rPr>
              <a:t> Lập các bút toán điều chỉnh </a:t>
            </a:r>
            <a:endParaRPr lang="en-US" sz="2400">
              <a:latin typeface="Times New Roman" pitchFamily="18" charset="0"/>
              <a:cs typeface="Times New Roman" pitchFamily="18" charset="0"/>
            </a:endParaRPr>
          </a:p>
        </p:txBody>
      </p:sp>
      <p:graphicFrame>
        <p:nvGraphicFramePr>
          <p:cNvPr id="7" name="Group 162"/>
          <p:cNvGraphicFramePr>
            <a:graphicFrameLocks/>
          </p:cNvGraphicFramePr>
          <p:nvPr>
            <p:extLst>
              <p:ext uri="{D42A27DB-BD31-4B8C-83A1-F6EECF244321}">
                <p14:modId xmlns:p14="http://schemas.microsoft.com/office/powerpoint/2010/main" val="781599783"/>
              </p:ext>
            </p:extLst>
          </p:nvPr>
        </p:nvGraphicFramePr>
        <p:xfrm>
          <a:off x="142876" y="1571612"/>
          <a:ext cx="8858280" cy="5120640"/>
        </p:xfrm>
        <a:graphic>
          <a:graphicData uri="http://schemas.openxmlformats.org/drawingml/2006/table">
            <a:tbl>
              <a:tblPr/>
              <a:tblGrid>
                <a:gridCol w="3571868"/>
                <a:gridCol w="5286412"/>
              </a:tblGrid>
              <a:tr h="222250">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333399"/>
                          </a:solidFill>
                          <a:effectLst/>
                          <a:latin typeface="Times New Roman" pitchFamily="18" charset="0"/>
                          <a:cs typeface="Times New Roman" pitchFamily="18" charset="0"/>
                        </a:rPr>
                        <a:t>1. Các chỉ tiêu thuộc phần Tài sản trên Bảng CĐKT bằng cách:</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3538">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200" b="1" i="1" u="none" strike="noStrike" cap="none" normalizeH="0" baseline="0" smtClean="0">
                          <a:ln>
                            <a:noFill/>
                          </a:ln>
                          <a:solidFill>
                            <a:srgbClr val="333399"/>
                          </a:solidFill>
                          <a:effectLst/>
                          <a:latin typeface="Times New Roman" pitchFamily="18" charset="0"/>
                          <a:cs typeface="Times New Roman" pitchFamily="18" charset="0"/>
                        </a:rPr>
                        <a:t>Điều chỉnh tăng bằng cách</a:t>
                      </a:r>
                      <a:endParaRPr kumimoji="0" lang="en-US" sz="2200" b="1"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3538">
                <a:tc rowSpan="10">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Ghi Nợ-cho các chỉ tiêu cần điều chỉnh thuộc phần Tài sản</a:t>
                      </a:r>
                      <a:endParaRPr kumimoji="0" lang="en-US" sz="2200" b="0" i="0" u="none" strike="noStrike" cap="none" normalizeH="0" baseline="0" smtClean="0">
                        <a:ln>
                          <a:noFill/>
                        </a:ln>
                        <a:solidFill>
                          <a:srgbClr val="333399"/>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Ghi Có các chỉ tiêu:</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vMerge="1">
                  <a:txBody>
                    <a:bodyPr/>
                    <a:lstStyle/>
                    <a:p>
                      <a:endParaRPr lang="en-US"/>
                    </a:p>
                  </a:txBody>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Dự phòng giảm giá CKKD</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vMerge="1">
                  <a:txBody>
                    <a:bodyPr/>
                    <a:lstStyle/>
                    <a:p>
                      <a:endParaRPr lang="en-US"/>
                    </a:p>
                  </a:txBody>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Dự phòng phải thu ngắn hạn khó đòi</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vMerge="1">
                  <a:txBody>
                    <a:bodyPr/>
                    <a:lstStyle/>
                    <a:p>
                      <a:endParaRPr lang="en-US"/>
                    </a:p>
                  </a:txBody>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Dự phòng giảm giá HTK</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vMerge="1">
                  <a:txBody>
                    <a:bodyPr/>
                    <a:lstStyle/>
                    <a:p>
                      <a:endParaRPr lang="en-US"/>
                    </a:p>
                  </a:txBody>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Dự phòng phải thu dài hạn khó đòi</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9725">
                <a:tc vMerge="1">
                  <a:txBody>
                    <a:bodyPr/>
                    <a:lstStyle/>
                    <a:p>
                      <a:endParaRPr lang="en-US"/>
                    </a:p>
                  </a:txBody>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Giá trị hao mòn luỹ kế TSCĐ HH</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0688">
                <a:tc vMerge="1">
                  <a:txBody>
                    <a:bodyPr/>
                    <a:lstStyle/>
                    <a:p>
                      <a:endParaRPr lang="en-US"/>
                    </a:p>
                  </a:txBody>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Giá trị hao mòn luỹ kế TSCĐ thuê TC</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vMerge="1">
                  <a:txBody>
                    <a:bodyPr/>
                    <a:lstStyle/>
                    <a:p>
                      <a:endParaRPr lang="en-US"/>
                    </a:p>
                  </a:txBody>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Giá trị hao mòn luỹ kế TSCĐ VH</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vMerge="1">
                  <a:txBody>
                    <a:bodyPr/>
                    <a:lstStyle/>
                    <a:p>
                      <a:endParaRPr lang="en-US"/>
                    </a:p>
                  </a:txBody>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Giá trị hao mòn luỹ kế BĐS đầu tư</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vMerge="1">
                  <a:txBody>
                    <a:bodyPr/>
                    <a:lstStyle/>
                    <a:p>
                      <a:endParaRPr lang="en-US"/>
                    </a:p>
                  </a:txBody>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DP giảm giá các khoản ĐT vào đơn vị #</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Slide Number Placeholder 1"/>
          <p:cNvSpPr>
            <a:spLocks noGrp="1"/>
          </p:cNvSpPr>
          <p:nvPr>
            <p:ph type="sldNum" sz="quarter" idx="12"/>
          </p:nvPr>
        </p:nvSpPr>
        <p:spPr/>
        <p:txBody>
          <a:bodyPr/>
          <a:lstStyle/>
          <a:p>
            <a:fld id="{A2F27080-BE6A-4615-B54B-377432E2AED6}" type="slidenum">
              <a:rPr lang="en-US" smtClean="0"/>
              <a:pPr/>
              <a:t>27</a:t>
            </a:fld>
            <a:endParaRPr lang="en-US"/>
          </a:p>
        </p:txBody>
      </p:sp>
      <p:sp>
        <p:nvSpPr>
          <p:cNvPr id="3" name="Footer Placeholder 2"/>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255080" cy="646331"/>
          </a:xfrm>
          <a:prstGeom prst="rect">
            <a:avLst/>
          </a:prstGeom>
        </p:spPr>
        <p:txBody>
          <a:bodyPr wrap="none">
            <a:spAutoFit/>
          </a:bodyPr>
          <a:lstStyle/>
          <a:p>
            <a:pPr>
              <a:spcBef>
                <a:spcPct val="20000"/>
              </a:spcBef>
            </a:pPr>
            <a:r>
              <a:rPr lang="en-US" sz="3600" b="1" baseline="0" smtClean="0">
                <a:solidFill>
                  <a:srgbClr val="FF0000"/>
                </a:solidFill>
                <a:latin typeface="Times New Roman" pitchFamily="18" charset="0"/>
              </a:rPr>
              <a:t>3.2.  Trình</a:t>
            </a:r>
            <a:r>
              <a:rPr lang="en-US" sz="3600" b="1" smtClean="0">
                <a:solidFill>
                  <a:srgbClr val="FF0000"/>
                </a:solidFill>
                <a:latin typeface="Times New Roman" pitchFamily="18" charset="0"/>
              </a:rPr>
              <a:t> tự và PP chung lập</a:t>
            </a:r>
            <a:r>
              <a:rPr lang="en-US" sz="3600" b="1" baseline="0" smtClean="0">
                <a:solidFill>
                  <a:srgbClr val="FF0000"/>
                </a:solidFill>
                <a:latin typeface="Times New Roman" pitchFamily="18" charset="0"/>
              </a:rPr>
              <a:t> BCTCHN.</a:t>
            </a:r>
            <a:endParaRPr lang="en-US" sz="3600" b="1" baseline="0">
              <a:solidFill>
                <a:srgbClr val="FF0000"/>
              </a:solidFill>
              <a:latin typeface="Times New Roman" pitchFamily="18" charset="0"/>
            </a:endParaRPr>
          </a:p>
        </p:txBody>
      </p:sp>
      <p:sp>
        <p:nvSpPr>
          <p:cNvPr id="9" name="Rectangle 8"/>
          <p:cNvSpPr/>
          <p:nvPr/>
        </p:nvSpPr>
        <p:spPr>
          <a:xfrm>
            <a:off x="214282" y="642918"/>
            <a:ext cx="3306354"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b="1" smtClean="0">
                <a:solidFill>
                  <a:srgbClr val="002060"/>
                </a:solidFill>
                <a:latin typeface="Times New Roman" pitchFamily="18" charset="0"/>
              </a:rPr>
              <a:t>PP chung lập</a:t>
            </a:r>
            <a:r>
              <a:rPr lang="en-US" sz="2400" b="1" baseline="0" smtClean="0">
                <a:solidFill>
                  <a:srgbClr val="002060"/>
                </a:solidFill>
                <a:latin typeface="Times New Roman" pitchFamily="18" charset="0"/>
              </a:rPr>
              <a:t> BCTCHN</a:t>
            </a:r>
            <a:endParaRPr lang="en-US" sz="2400">
              <a:solidFill>
                <a:srgbClr val="002060"/>
              </a:solidFill>
            </a:endParaRPr>
          </a:p>
        </p:txBody>
      </p:sp>
      <p:sp>
        <p:nvSpPr>
          <p:cNvPr id="13" name="TextBox 12"/>
          <p:cNvSpPr txBox="1"/>
          <p:nvPr/>
        </p:nvSpPr>
        <p:spPr>
          <a:xfrm>
            <a:off x="214282" y="1196752"/>
            <a:ext cx="7382054" cy="461665"/>
          </a:xfrm>
          <a:prstGeom prst="rect">
            <a:avLst/>
          </a:prstGeom>
          <a:noFill/>
        </p:spPr>
        <p:txBody>
          <a:bodyPr wrap="square" rtlCol="0">
            <a:spAutoFit/>
          </a:bodyPr>
          <a:lstStyle/>
          <a:p>
            <a:r>
              <a:rPr lang="en-US" sz="2400" b="1" smtClean="0">
                <a:solidFill>
                  <a:srgbClr val="FF0000"/>
                </a:solidFill>
                <a:latin typeface="Times New Roman" pitchFamily="18" charset="0"/>
                <a:cs typeface="Times New Roman" pitchFamily="18" charset="0"/>
              </a:rPr>
              <a:t>Bước 2:</a:t>
            </a:r>
            <a:r>
              <a:rPr lang="en-US" sz="2400" smtClean="0">
                <a:latin typeface="Times New Roman" pitchFamily="18" charset="0"/>
                <a:cs typeface="Times New Roman" pitchFamily="18" charset="0"/>
              </a:rPr>
              <a:t> Lập các bút toán điều chỉnh </a:t>
            </a:r>
            <a:endParaRPr lang="en-US" sz="2400">
              <a:latin typeface="Times New Roman" pitchFamily="18" charset="0"/>
              <a:cs typeface="Times New Roman" pitchFamily="18" charset="0"/>
            </a:endParaRPr>
          </a:p>
        </p:txBody>
      </p:sp>
      <p:graphicFrame>
        <p:nvGraphicFramePr>
          <p:cNvPr id="6" name="Group 136"/>
          <p:cNvGraphicFramePr>
            <a:graphicFrameLocks/>
          </p:cNvGraphicFramePr>
          <p:nvPr>
            <p:extLst>
              <p:ext uri="{D42A27DB-BD31-4B8C-83A1-F6EECF244321}">
                <p14:modId xmlns:p14="http://schemas.microsoft.com/office/powerpoint/2010/main" val="1827880331"/>
              </p:ext>
            </p:extLst>
          </p:nvPr>
        </p:nvGraphicFramePr>
        <p:xfrm>
          <a:off x="214282" y="1643050"/>
          <a:ext cx="8822214" cy="5120640"/>
        </p:xfrm>
        <a:graphic>
          <a:graphicData uri="http://schemas.openxmlformats.org/drawingml/2006/table">
            <a:tbl>
              <a:tblPr/>
              <a:tblGrid>
                <a:gridCol w="5513884"/>
                <a:gridCol w="3308330"/>
              </a:tblGrid>
              <a:tr h="222250">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333399"/>
                          </a:solidFill>
                          <a:effectLst/>
                          <a:latin typeface="Times New Roman" pitchFamily="18" charset="0"/>
                          <a:cs typeface="Times New Roman" pitchFamily="18" charset="0"/>
                        </a:rPr>
                        <a:t>1. Các chỉ tiêu thuộc phần Tài sản trên Bảng CĐKT bằng cách:</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3538">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200" b="1" i="1" u="none" strike="noStrike" cap="none" normalizeH="0" baseline="0" smtClean="0">
                          <a:ln>
                            <a:noFill/>
                          </a:ln>
                          <a:solidFill>
                            <a:srgbClr val="333399"/>
                          </a:solidFill>
                          <a:effectLst/>
                          <a:latin typeface="Times New Roman" pitchFamily="18" charset="0"/>
                          <a:cs typeface="Times New Roman" pitchFamily="18" charset="0"/>
                        </a:rPr>
                        <a:t>Điều chỉnh giảm bằng cách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35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Ghi Nợ các chỉ tiêu:</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0">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Ghi Có - cho các chỉ tiêu cần điều chỉnh thuộc phần Tài sản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Dự phòng giảm giá CKKD</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4127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Dự phòng phải thu ngắn hạn khó đòi</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2905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Dự phòng giảm giá HTK</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4127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Dự phòng phải thu dài hạn khó đòi</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33972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Giá trị hao mòn luỹ kế TSCĐ HH</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42068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Giá trị hao mòn luỹ kế TSCĐ thuê TC</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3413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Giá trị hao mòn luỹ kế TSCĐ VH</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4143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Giá trị hao mòn luỹ kế BĐS đầu tư</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4127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DP giảm giá các khoản ĐT vào đơn vị #</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sp>
        <p:nvSpPr>
          <p:cNvPr id="2" name="Slide Number Placeholder 1"/>
          <p:cNvSpPr>
            <a:spLocks noGrp="1"/>
          </p:cNvSpPr>
          <p:nvPr>
            <p:ph type="sldNum" sz="quarter" idx="12"/>
          </p:nvPr>
        </p:nvSpPr>
        <p:spPr/>
        <p:txBody>
          <a:bodyPr/>
          <a:lstStyle/>
          <a:p>
            <a:fld id="{A2F27080-BE6A-4615-B54B-377432E2AED6}" type="slidenum">
              <a:rPr lang="en-US" smtClean="0"/>
              <a:pPr/>
              <a:t>28</a:t>
            </a:fld>
            <a:endParaRPr lang="en-US"/>
          </a:p>
        </p:txBody>
      </p:sp>
      <p:sp>
        <p:nvSpPr>
          <p:cNvPr id="3" name="Footer Placeholder 2"/>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255080" cy="646331"/>
          </a:xfrm>
          <a:prstGeom prst="rect">
            <a:avLst/>
          </a:prstGeom>
        </p:spPr>
        <p:txBody>
          <a:bodyPr wrap="none">
            <a:spAutoFit/>
          </a:bodyPr>
          <a:lstStyle/>
          <a:p>
            <a:pPr>
              <a:spcBef>
                <a:spcPct val="20000"/>
              </a:spcBef>
            </a:pPr>
            <a:r>
              <a:rPr lang="en-US" sz="3600" b="1" baseline="0" smtClean="0">
                <a:solidFill>
                  <a:srgbClr val="FF0000"/>
                </a:solidFill>
                <a:latin typeface="Times New Roman" pitchFamily="18" charset="0"/>
              </a:rPr>
              <a:t>3.2.  Trình</a:t>
            </a:r>
            <a:r>
              <a:rPr lang="en-US" sz="3600" b="1" smtClean="0">
                <a:solidFill>
                  <a:srgbClr val="FF0000"/>
                </a:solidFill>
                <a:latin typeface="Times New Roman" pitchFamily="18" charset="0"/>
              </a:rPr>
              <a:t> tự và PP chung lập</a:t>
            </a:r>
            <a:r>
              <a:rPr lang="en-US" sz="3600" b="1" baseline="0" smtClean="0">
                <a:solidFill>
                  <a:srgbClr val="FF0000"/>
                </a:solidFill>
                <a:latin typeface="Times New Roman" pitchFamily="18" charset="0"/>
              </a:rPr>
              <a:t> BCTCHN.</a:t>
            </a:r>
            <a:endParaRPr lang="en-US" sz="3600" b="1" baseline="0">
              <a:solidFill>
                <a:srgbClr val="FF0000"/>
              </a:solidFill>
              <a:latin typeface="Times New Roman" pitchFamily="18" charset="0"/>
            </a:endParaRPr>
          </a:p>
        </p:txBody>
      </p:sp>
      <p:sp>
        <p:nvSpPr>
          <p:cNvPr id="9" name="Rectangle 8"/>
          <p:cNvSpPr/>
          <p:nvPr/>
        </p:nvSpPr>
        <p:spPr>
          <a:xfrm>
            <a:off x="214282" y="642918"/>
            <a:ext cx="3306354"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b="1" smtClean="0">
                <a:solidFill>
                  <a:srgbClr val="002060"/>
                </a:solidFill>
                <a:latin typeface="Times New Roman" pitchFamily="18" charset="0"/>
              </a:rPr>
              <a:t>PP chung lập</a:t>
            </a:r>
            <a:r>
              <a:rPr lang="en-US" sz="2400" b="1" baseline="0" smtClean="0">
                <a:solidFill>
                  <a:srgbClr val="002060"/>
                </a:solidFill>
                <a:latin typeface="Times New Roman" pitchFamily="18" charset="0"/>
              </a:rPr>
              <a:t> BCTCHN</a:t>
            </a:r>
            <a:endParaRPr lang="en-US" sz="2400">
              <a:solidFill>
                <a:srgbClr val="002060"/>
              </a:solidFill>
            </a:endParaRPr>
          </a:p>
        </p:txBody>
      </p:sp>
      <p:sp>
        <p:nvSpPr>
          <p:cNvPr id="13" name="TextBox 12"/>
          <p:cNvSpPr txBox="1"/>
          <p:nvPr/>
        </p:nvSpPr>
        <p:spPr>
          <a:xfrm>
            <a:off x="214282" y="1302378"/>
            <a:ext cx="7454062" cy="461665"/>
          </a:xfrm>
          <a:prstGeom prst="rect">
            <a:avLst/>
          </a:prstGeom>
          <a:noFill/>
        </p:spPr>
        <p:txBody>
          <a:bodyPr wrap="square" rtlCol="0">
            <a:spAutoFit/>
          </a:bodyPr>
          <a:lstStyle/>
          <a:p>
            <a:r>
              <a:rPr lang="en-US" sz="2400" b="1" smtClean="0">
                <a:solidFill>
                  <a:srgbClr val="FF0000"/>
                </a:solidFill>
                <a:latin typeface="Times New Roman" pitchFamily="18" charset="0"/>
                <a:cs typeface="Times New Roman" pitchFamily="18" charset="0"/>
              </a:rPr>
              <a:t>Bước 2:</a:t>
            </a:r>
            <a:r>
              <a:rPr lang="en-US" sz="2400" smtClean="0">
                <a:latin typeface="Times New Roman" pitchFamily="18" charset="0"/>
                <a:cs typeface="Times New Roman" pitchFamily="18" charset="0"/>
              </a:rPr>
              <a:t> Lập các bút toán điều chỉnh </a:t>
            </a:r>
            <a:endParaRPr lang="en-US" sz="2400">
              <a:latin typeface="Times New Roman" pitchFamily="18" charset="0"/>
              <a:cs typeface="Times New Roman" pitchFamily="18" charset="0"/>
            </a:endParaRPr>
          </a:p>
        </p:txBody>
      </p:sp>
      <p:graphicFrame>
        <p:nvGraphicFramePr>
          <p:cNvPr id="5" name="Group 56"/>
          <p:cNvGraphicFramePr>
            <a:graphicFrameLocks/>
          </p:cNvGraphicFramePr>
          <p:nvPr>
            <p:extLst>
              <p:ext uri="{D42A27DB-BD31-4B8C-83A1-F6EECF244321}">
                <p14:modId xmlns:p14="http://schemas.microsoft.com/office/powerpoint/2010/main" val="842114821"/>
              </p:ext>
            </p:extLst>
          </p:nvPr>
        </p:nvGraphicFramePr>
        <p:xfrm>
          <a:off x="214282" y="1988839"/>
          <a:ext cx="8779278" cy="3204204"/>
        </p:xfrm>
        <a:graphic>
          <a:graphicData uri="http://schemas.openxmlformats.org/drawingml/2006/table">
            <a:tbl>
              <a:tblPr/>
              <a:tblGrid>
                <a:gridCol w="3937113"/>
                <a:gridCol w="636629"/>
                <a:gridCol w="4205536"/>
              </a:tblGrid>
              <a:tr h="569636">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333399"/>
                          </a:solidFill>
                          <a:effectLst/>
                          <a:latin typeface="Times New Roman" pitchFamily="18" charset="0"/>
                          <a:cs typeface="Times New Roman" pitchFamily="18" charset="0"/>
                        </a:rPr>
                        <a:t>2. Các chỉ tiêu thuộc phần Nợ phải trả và Vốn chủ sở hữu</a:t>
                      </a: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98432">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rgbClr val="333399"/>
                          </a:solidFill>
                          <a:effectLst/>
                          <a:latin typeface="Times New Roman" pitchFamily="18" charset="0"/>
                          <a:cs typeface="Times New Roman" pitchFamily="18" charset="0"/>
                        </a:rPr>
                        <a:t>Điều chỉnh tăng bằng cách</a:t>
                      </a:r>
                      <a:endParaRPr kumimoji="0" lang="en-US" sz="2400" b="1"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854454">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Ghi Nợ chỉ tiêu Cổ phiếu Quỹ</a:t>
                      </a:r>
                      <a:endParaRPr kumimoji="0" lang="en-US" sz="23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Ghi Có cho các chỉ tiêu cần điều chỉnh</a:t>
                      </a:r>
                      <a:endParaRPr kumimoji="0" lang="en-US" sz="23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endParaRPr kumimoji="0" lang="en-US" sz="23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8432">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rgbClr val="333399"/>
                          </a:solidFill>
                          <a:effectLst/>
                          <a:latin typeface="Times New Roman" pitchFamily="18" charset="0"/>
                          <a:cs typeface="Times New Roman" pitchFamily="18" charset="0"/>
                        </a:rPr>
                        <a:t>Điều chỉnh giảm bằng cách</a:t>
                      </a:r>
                      <a:endParaRPr kumimoji="0" lang="en-US" sz="2400" b="1"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783250">
                <a:tc grid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Ghi Nợ các chỉ tiêu cần điều chỉnh</a:t>
                      </a:r>
                      <a:endParaRPr kumimoji="0" lang="en-US" sz="23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Ghi Có chỉ tiêu Cổ phiếu quỹ</a:t>
                      </a:r>
                      <a:endParaRPr kumimoji="0" lang="en-US" sz="23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Slide Number Placeholder 1"/>
          <p:cNvSpPr>
            <a:spLocks noGrp="1"/>
          </p:cNvSpPr>
          <p:nvPr>
            <p:ph type="sldNum" sz="quarter" idx="12"/>
          </p:nvPr>
        </p:nvSpPr>
        <p:spPr/>
        <p:txBody>
          <a:bodyPr/>
          <a:lstStyle/>
          <a:p>
            <a:fld id="{A2F27080-BE6A-4615-B54B-377432E2AED6}" type="slidenum">
              <a:rPr lang="en-US" smtClean="0"/>
              <a:pPr/>
              <a:t>29</a:t>
            </a:fld>
            <a:endParaRPr lang="en-US"/>
          </a:p>
        </p:txBody>
      </p:sp>
      <p:sp>
        <p:nvSpPr>
          <p:cNvPr id="3" name="Footer Placeholder 2"/>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cs typeface="Arial" charset="0"/>
              </a:defRPr>
            </a:lvl1pPr>
            <a:lvl2pPr marL="742950" indent="-285750">
              <a:defRPr>
                <a:solidFill>
                  <a:schemeClr val="tx1"/>
                </a:solidFill>
                <a:latin typeface="Times New Roman" pitchFamily="18" charset="0"/>
                <a:cs typeface="Arial" charset="0"/>
              </a:defRPr>
            </a:lvl2pPr>
            <a:lvl3pPr marL="1143000" indent="-228600">
              <a:defRPr>
                <a:solidFill>
                  <a:schemeClr val="tx1"/>
                </a:solidFill>
                <a:latin typeface="Times New Roman" pitchFamily="18" charset="0"/>
                <a:cs typeface="Arial" charset="0"/>
              </a:defRPr>
            </a:lvl3pPr>
            <a:lvl4pPr marL="1600200" indent="-228600">
              <a:defRPr>
                <a:solidFill>
                  <a:schemeClr val="tx1"/>
                </a:solidFill>
                <a:latin typeface="Times New Roman" pitchFamily="18" charset="0"/>
                <a:cs typeface="Arial" charset="0"/>
              </a:defRPr>
            </a:lvl4pPr>
            <a:lvl5pPr marL="2057400" indent="-22860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fld id="{FEF1F27F-2244-481A-860D-C458E2415E68}" type="slidenum">
              <a:rPr lang="en-US" altLang="en-US" smtClean="0"/>
              <a:pPr/>
              <a:t>3</a:t>
            </a:fld>
            <a:endParaRPr lang="en-US" altLang="en-US" smtClean="0"/>
          </a:p>
        </p:txBody>
      </p:sp>
      <p:sp>
        <p:nvSpPr>
          <p:cNvPr id="4099" name="Rectangle 2"/>
          <p:cNvSpPr>
            <a:spLocks noGrp="1" noChangeArrowheads="1"/>
          </p:cNvSpPr>
          <p:nvPr>
            <p:ph type="title"/>
          </p:nvPr>
        </p:nvSpPr>
        <p:spPr>
          <a:xfrm>
            <a:off x="685800" y="533400"/>
            <a:ext cx="6870700" cy="609600"/>
          </a:xfrm>
          <a:solidFill>
            <a:schemeClr val="accent3">
              <a:lumMod val="60000"/>
              <a:lumOff val="40000"/>
            </a:schemeClr>
          </a:solidFill>
        </p:spPr>
        <p:txBody>
          <a:bodyPr/>
          <a:lstStyle/>
          <a:p>
            <a:pPr eaLnBrk="1" hangingPunct="1">
              <a:buFont typeface="Wingdings" pitchFamily="2" charset="2"/>
              <a:buChar char="v"/>
            </a:pPr>
            <a:r>
              <a:rPr lang="en-US" altLang="en-US" sz="3200" b="1" smtClean="0">
                <a:solidFill>
                  <a:srgbClr val="7030A0"/>
                </a:solidFill>
                <a:latin typeface="Times New Roman" pitchFamily="18" charset="0"/>
                <a:cs typeface="Times New Roman" pitchFamily="18" charset="0"/>
              </a:rPr>
              <a:t> Yêu cầu đối với sinh viên:</a:t>
            </a:r>
          </a:p>
        </p:txBody>
      </p:sp>
      <p:sp>
        <p:nvSpPr>
          <p:cNvPr id="4100" name="Rectangle 3"/>
          <p:cNvSpPr>
            <a:spLocks noGrp="1" noChangeArrowheads="1"/>
          </p:cNvSpPr>
          <p:nvPr>
            <p:ph type="body" idx="1"/>
          </p:nvPr>
        </p:nvSpPr>
        <p:spPr>
          <a:xfrm>
            <a:off x="457200" y="1524000"/>
            <a:ext cx="8305800" cy="2362200"/>
          </a:xfrm>
        </p:spPr>
        <p:txBody>
          <a:bodyPr>
            <a:noAutofit/>
          </a:bodyPr>
          <a:lstStyle/>
          <a:p>
            <a:pPr algn="just">
              <a:lnSpc>
                <a:spcPct val="140000"/>
              </a:lnSpc>
              <a:spcBef>
                <a:spcPts val="0"/>
              </a:spcBef>
            </a:pPr>
            <a:r>
              <a:rPr lang="vi-VN" altLang="en-US" sz="2600" smtClean="0">
                <a:latin typeface="Times New Roman" pitchFamily="18" charset="0"/>
                <a:cs typeface="Times New Roman" pitchFamily="18" charset="0"/>
              </a:rPr>
              <a:t>Nắm chắc kiến thức cơ bản</a:t>
            </a:r>
            <a:r>
              <a:rPr lang="en-US" altLang="en-US" sz="2600" smtClean="0">
                <a:latin typeface="Times New Roman" pitchFamily="18" charset="0"/>
                <a:cs typeface="Times New Roman" pitchFamily="18" charset="0"/>
              </a:rPr>
              <a:t> </a:t>
            </a:r>
            <a:r>
              <a:rPr lang="en-US" altLang="en-US" sz="2600" smtClean="0">
                <a:latin typeface="Times New Roman" pitchFamily="18" charset="0"/>
                <a:cs typeface="Times New Roman" pitchFamily="18" charset="0"/>
              </a:rPr>
              <a:t>về </a:t>
            </a:r>
            <a:r>
              <a:rPr lang="en-US" altLang="en-US" sz="2600" smtClean="0">
                <a:latin typeface="Times New Roman" pitchFamily="18" charset="0"/>
                <a:cs typeface="Times New Roman" pitchFamily="18" charset="0"/>
              </a:rPr>
              <a:t>BCTC hợp nhất theo </a:t>
            </a:r>
            <a:r>
              <a:rPr lang="en-US" altLang="en-US" sz="2600" smtClean="0">
                <a:latin typeface="Times New Roman" pitchFamily="18" charset="0"/>
                <a:cs typeface="Times New Roman" pitchFamily="18" charset="0"/>
              </a:rPr>
              <a:t>quy định hiện hành.</a:t>
            </a:r>
            <a:endParaRPr lang="vi-VN" altLang="en-US" sz="2600" smtClean="0">
              <a:latin typeface="Times New Roman" pitchFamily="18" charset="0"/>
              <a:cs typeface="Times New Roman" pitchFamily="18" charset="0"/>
            </a:endParaRPr>
          </a:p>
          <a:p>
            <a:pPr algn="just">
              <a:lnSpc>
                <a:spcPct val="140000"/>
              </a:lnSpc>
              <a:spcBef>
                <a:spcPts val="0"/>
              </a:spcBef>
            </a:pPr>
            <a:r>
              <a:rPr lang="en-US" altLang="en-US" sz="2600" smtClean="0">
                <a:latin typeface="Times New Roman" pitchFamily="18" charset="0"/>
                <a:cs typeface="Times New Roman" pitchFamily="18" charset="0"/>
              </a:rPr>
              <a:t>Thực hành tốt (làm các bài tập tình huống và bài tập kèm theo</a:t>
            </a:r>
            <a:r>
              <a:rPr lang="en-US" altLang="en-US" sz="2600" smtClean="0">
                <a:latin typeface="Times New Roman" pitchFamily="18" charset="0"/>
                <a:cs typeface="Times New Roman" pitchFamily="18" charset="0"/>
              </a:rPr>
              <a:t>; </a:t>
            </a:r>
            <a:r>
              <a:rPr lang="en-US" altLang="en-US" sz="2600" smtClean="0">
                <a:latin typeface="Times New Roman" pitchFamily="18" charset="0"/>
                <a:cs typeface="Times New Roman" pitchFamily="18" charset="0"/>
              </a:rPr>
              <a:t>lập được BCTC hợp nhất tại </a:t>
            </a:r>
            <a:r>
              <a:rPr lang="en-US" altLang="en-US" sz="2600" smtClean="0">
                <a:latin typeface="Times New Roman" pitchFamily="18" charset="0"/>
                <a:cs typeface="Times New Roman" pitchFamily="18" charset="0"/>
              </a:rPr>
              <a:t>các </a:t>
            </a:r>
            <a:r>
              <a:rPr lang="en-US" altLang="en-US" sz="2600" smtClean="0">
                <a:latin typeface="Times New Roman" pitchFamily="18" charset="0"/>
                <a:cs typeface="Times New Roman" pitchFamily="18" charset="0"/>
              </a:rPr>
              <a:t>tập đoàn kinh tế)</a:t>
            </a:r>
            <a:endParaRPr lang="en-US" altLang="en-US" sz="2600" smtClean="0">
              <a:latin typeface="Times New Roman" pitchFamily="18" charset="0"/>
              <a:cs typeface="Times New Roman" pitchFamily="18" charset="0"/>
            </a:endParaRPr>
          </a:p>
          <a:p>
            <a:pPr algn="just">
              <a:lnSpc>
                <a:spcPct val="140000"/>
              </a:lnSpc>
              <a:spcBef>
                <a:spcPts val="0"/>
              </a:spcBef>
            </a:pPr>
            <a:r>
              <a:rPr lang="vi-VN" altLang="en-US" sz="2600" smtClean="0">
                <a:latin typeface="Times New Roman" pitchFamily="18" charset="0"/>
                <a:cs typeface="Times New Roman" pitchFamily="18" charset="0"/>
              </a:rPr>
              <a:t>Tư duy sáng tạo vận dụng vào thực tế</a:t>
            </a:r>
            <a:r>
              <a:rPr lang="en-US" altLang="en-US" sz="2600" smtClean="0">
                <a:latin typeface="Times New Roman" pitchFamily="18" charset="0"/>
                <a:cs typeface="Times New Roman" pitchFamily="18" charset="0"/>
              </a:rPr>
              <a:t> công tác sau này.</a:t>
            </a:r>
            <a:endParaRPr lang="vi-VN" altLang="en-US" sz="2600" smtClean="0">
              <a:latin typeface="Times New Roman" pitchFamily="18" charset="0"/>
              <a:cs typeface="Times New Roman" pitchFamily="18" charset="0"/>
            </a:endParaRPr>
          </a:p>
          <a:p>
            <a:pPr algn="just" eaLnBrk="1" hangingPunct="1">
              <a:buFontTx/>
              <a:buNone/>
            </a:pPr>
            <a:endParaRPr lang="en-US" altLang="en-US" sz="2600" smtClean="0">
              <a:solidFill>
                <a:srgbClr val="660033"/>
              </a:solidFill>
              <a:latin typeface="Times New Roman" pitchFamily="18" charset="0"/>
              <a:cs typeface="Times New Roman" pitchFamily="18" charset="0"/>
            </a:endParaRPr>
          </a:p>
        </p:txBody>
      </p:sp>
    </p:spTree>
    <p:extLst>
      <p:ext uri="{BB962C8B-B14F-4D97-AF65-F5344CB8AC3E}">
        <p14:creationId xmlns:p14="http://schemas.microsoft.com/office/powerpoint/2010/main" val="3809244133"/>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255080" cy="646331"/>
          </a:xfrm>
          <a:prstGeom prst="rect">
            <a:avLst/>
          </a:prstGeom>
        </p:spPr>
        <p:txBody>
          <a:bodyPr wrap="none">
            <a:spAutoFit/>
          </a:bodyPr>
          <a:lstStyle/>
          <a:p>
            <a:pPr>
              <a:spcBef>
                <a:spcPct val="20000"/>
              </a:spcBef>
            </a:pPr>
            <a:r>
              <a:rPr lang="en-US" sz="3600" b="1" baseline="0" smtClean="0">
                <a:solidFill>
                  <a:srgbClr val="FF0000"/>
                </a:solidFill>
                <a:latin typeface="Times New Roman" pitchFamily="18" charset="0"/>
              </a:rPr>
              <a:t>3.2.  Trình</a:t>
            </a:r>
            <a:r>
              <a:rPr lang="en-US" sz="3600" b="1" smtClean="0">
                <a:solidFill>
                  <a:srgbClr val="FF0000"/>
                </a:solidFill>
                <a:latin typeface="Times New Roman" pitchFamily="18" charset="0"/>
              </a:rPr>
              <a:t> tự và PP chung lập</a:t>
            </a:r>
            <a:r>
              <a:rPr lang="en-US" sz="3600" b="1" baseline="0" smtClean="0">
                <a:solidFill>
                  <a:srgbClr val="FF0000"/>
                </a:solidFill>
                <a:latin typeface="Times New Roman" pitchFamily="18" charset="0"/>
              </a:rPr>
              <a:t> BCTCHN.</a:t>
            </a:r>
            <a:endParaRPr lang="en-US" sz="3600" b="1" baseline="0">
              <a:solidFill>
                <a:srgbClr val="FF0000"/>
              </a:solidFill>
              <a:latin typeface="Times New Roman" pitchFamily="18" charset="0"/>
            </a:endParaRPr>
          </a:p>
        </p:txBody>
      </p:sp>
      <p:sp>
        <p:nvSpPr>
          <p:cNvPr id="9" name="Rectangle 8"/>
          <p:cNvSpPr/>
          <p:nvPr/>
        </p:nvSpPr>
        <p:spPr>
          <a:xfrm>
            <a:off x="214282" y="642918"/>
            <a:ext cx="3306354"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b="1" smtClean="0">
                <a:solidFill>
                  <a:srgbClr val="002060"/>
                </a:solidFill>
                <a:latin typeface="Times New Roman" pitchFamily="18" charset="0"/>
              </a:rPr>
              <a:t>PP chung lập</a:t>
            </a:r>
            <a:r>
              <a:rPr lang="en-US" sz="2400" b="1" baseline="0" smtClean="0">
                <a:solidFill>
                  <a:srgbClr val="002060"/>
                </a:solidFill>
                <a:latin typeface="Times New Roman" pitchFamily="18" charset="0"/>
              </a:rPr>
              <a:t> BCTCHN</a:t>
            </a:r>
            <a:endParaRPr lang="en-US" sz="2400">
              <a:solidFill>
                <a:srgbClr val="002060"/>
              </a:solidFill>
            </a:endParaRPr>
          </a:p>
        </p:txBody>
      </p:sp>
      <p:sp>
        <p:nvSpPr>
          <p:cNvPr id="13" name="TextBox 12"/>
          <p:cNvSpPr txBox="1"/>
          <p:nvPr/>
        </p:nvSpPr>
        <p:spPr>
          <a:xfrm>
            <a:off x="214282" y="1104583"/>
            <a:ext cx="6517958" cy="461665"/>
          </a:xfrm>
          <a:prstGeom prst="rect">
            <a:avLst/>
          </a:prstGeom>
          <a:noFill/>
        </p:spPr>
        <p:txBody>
          <a:bodyPr wrap="square" rtlCol="0">
            <a:spAutoFit/>
          </a:bodyPr>
          <a:lstStyle/>
          <a:p>
            <a:r>
              <a:rPr lang="en-US" sz="2400" b="1" smtClean="0">
                <a:solidFill>
                  <a:srgbClr val="FF0000"/>
                </a:solidFill>
                <a:latin typeface="Times New Roman" pitchFamily="18" charset="0"/>
                <a:cs typeface="Times New Roman" pitchFamily="18" charset="0"/>
              </a:rPr>
              <a:t>Bước 2:</a:t>
            </a:r>
            <a:r>
              <a:rPr lang="en-US" sz="2400" smtClean="0">
                <a:latin typeface="Times New Roman" pitchFamily="18" charset="0"/>
                <a:cs typeface="Times New Roman" pitchFamily="18" charset="0"/>
              </a:rPr>
              <a:t> Lập các bút toán điều chỉnh </a:t>
            </a:r>
            <a:endParaRPr lang="en-US" sz="2400">
              <a:latin typeface="Times New Roman" pitchFamily="18" charset="0"/>
              <a:cs typeface="Times New Roman" pitchFamily="18" charset="0"/>
            </a:endParaRPr>
          </a:p>
        </p:txBody>
      </p:sp>
      <p:graphicFrame>
        <p:nvGraphicFramePr>
          <p:cNvPr id="5" name="Group 2"/>
          <p:cNvGraphicFramePr>
            <a:graphicFrameLocks/>
          </p:cNvGraphicFramePr>
          <p:nvPr>
            <p:extLst>
              <p:ext uri="{D42A27DB-BD31-4B8C-83A1-F6EECF244321}">
                <p14:modId xmlns:p14="http://schemas.microsoft.com/office/powerpoint/2010/main" val="3959190797"/>
              </p:ext>
            </p:extLst>
          </p:nvPr>
        </p:nvGraphicFramePr>
        <p:xfrm>
          <a:off x="228600" y="1643050"/>
          <a:ext cx="8610600" cy="4572000"/>
        </p:xfrm>
        <a:graphic>
          <a:graphicData uri="http://schemas.openxmlformats.org/drawingml/2006/table">
            <a:tbl>
              <a:tblPr/>
              <a:tblGrid>
                <a:gridCol w="4117975"/>
                <a:gridCol w="377825"/>
                <a:gridCol w="4114800"/>
              </a:tblGrid>
              <a:tr h="379413">
                <a:tc gridSpan="3">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333399"/>
                          </a:solidFill>
                          <a:effectLst/>
                          <a:latin typeface="Times New Roman" pitchFamily="18" charset="0"/>
                          <a:cs typeface="Times New Roman" pitchFamily="18" charset="0"/>
                        </a:rPr>
                        <a:t>3. Các chỉ tiêu Doanh thu và TN khác trên Báo cáo KQ HĐKD</a:t>
                      </a:r>
                      <a:endParaRPr kumimoji="0" lang="en-US" sz="2000" b="0"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77825">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rgbClr val="333399"/>
                          </a:solidFill>
                          <a:effectLst/>
                          <a:latin typeface="Times New Roman" pitchFamily="18" charset="0"/>
                          <a:cs typeface="Times New Roman" pitchFamily="18" charset="0"/>
                        </a:rPr>
                        <a:t>Điều chỉnh tăng bằng cách</a:t>
                      </a:r>
                      <a:endParaRPr kumimoji="0" lang="en-US" sz="2000" b="1"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09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Ghi Có các chỉ tiêu cần điều chỉnh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79413">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rgbClr val="333399"/>
                          </a:solidFill>
                          <a:effectLst/>
                          <a:latin typeface="Times New Roman" pitchFamily="18" charset="0"/>
                          <a:cs typeface="Times New Roman" pitchFamily="18" charset="0"/>
                        </a:rPr>
                        <a:t>Điều chỉnh giảm bằng cách</a:t>
                      </a:r>
                      <a:endParaRPr kumimoji="0" lang="en-US" sz="2000" b="1"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2702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Ghi Nợ chỉ tiêu cần điều chỉnh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95300">
                <a:tc gridSpan="3">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333399"/>
                          </a:solidFill>
                          <a:effectLst/>
                          <a:latin typeface="Times New Roman" pitchFamily="18" charset="0"/>
                          <a:cs typeface="Times New Roman" pitchFamily="18" charset="0"/>
                        </a:rPr>
                        <a:t>4. Các chỉ tiêu chi phí: Giá vốn hàng bán, Chi phí bán hàng, Chi phí quản lý doanh nghiệp, Chi phí tài chính, Chi phí khác, Chi phí thuế TNDN) trên Báo cáo KQ HĐKD</a:t>
                      </a:r>
                      <a:endParaRPr kumimoji="0" lang="en-US" sz="2000" b="0"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77825">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rgbClr val="333399"/>
                          </a:solidFill>
                          <a:effectLst/>
                          <a:latin typeface="Times New Roman" pitchFamily="18" charset="0"/>
                          <a:cs typeface="Times New Roman" pitchFamily="18" charset="0"/>
                        </a:rPr>
                        <a:t>Điều chỉnh tăng bằng cách</a:t>
                      </a:r>
                      <a:endParaRPr kumimoji="0" lang="en-US" sz="2000" b="1"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84175">
                <a:tc grid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Ghi Nợ các chỉ tiêu cần điều chỉnh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en-US" sz="2000">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9413">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rgbClr val="333399"/>
                          </a:solidFill>
                          <a:effectLst/>
                          <a:latin typeface="Times New Roman" pitchFamily="18" charset="0"/>
                          <a:cs typeface="Times New Roman" pitchFamily="18" charset="0"/>
                        </a:rPr>
                        <a:t>Điều chỉnh giảm bằng cách</a:t>
                      </a:r>
                      <a:endParaRPr kumimoji="0" lang="en-US" sz="2000" b="1"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25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Ghi Có các chỉ tiêu cần điều chỉnh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
        <p:nvSpPr>
          <p:cNvPr id="2" name="Slide Number Placeholder 1"/>
          <p:cNvSpPr>
            <a:spLocks noGrp="1"/>
          </p:cNvSpPr>
          <p:nvPr>
            <p:ph type="sldNum" sz="quarter" idx="12"/>
          </p:nvPr>
        </p:nvSpPr>
        <p:spPr/>
        <p:txBody>
          <a:bodyPr/>
          <a:lstStyle/>
          <a:p>
            <a:fld id="{A2F27080-BE6A-4615-B54B-377432E2AED6}" type="slidenum">
              <a:rPr lang="en-US" smtClean="0"/>
              <a:pPr/>
              <a:t>30</a:t>
            </a:fld>
            <a:endParaRPr lang="en-US"/>
          </a:p>
        </p:txBody>
      </p:sp>
      <p:sp>
        <p:nvSpPr>
          <p:cNvPr id="3" name="Footer Placeholder 2"/>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255080" cy="646331"/>
          </a:xfrm>
          <a:prstGeom prst="rect">
            <a:avLst/>
          </a:prstGeom>
        </p:spPr>
        <p:txBody>
          <a:bodyPr wrap="none">
            <a:spAutoFit/>
          </a:bodyPr>
          <a:lstStyle/>
          <a:p>
            <a:pPr>
              <a:spcBef>
                <a:spcPct val="20000"/>
              </a:spcBef>
            </a:pPr>
            <a:r>
              <a:rPr lang="en-US" sz="3600" b="1" baseline="0" smtClean="0">
                <a:solidFill>
                  <a:srgbClr val="FF0000"/>
                </a:solidFill>
                <a:latin typeface="Times New Roman" pitchFamily="18" charset="0"/>
              </a:rPr>
              <a:t>3.2.  Trình</a:t>
            </a:r>
            <a:r>
              <a:rPr lang="en-US" sz="3600" b="1" smtClean="0">
                <a:solidFill>
                  <a:srgbClr val="FF0000"/>
                </a:solidFill>
                <a:latin typeface="Times New Roman" pitchFamily="18" charset="0"/>
              </a:rPr>
              <a:t> tự và PP chung lập</a:t>
            </a:r>
            <a:r>
              <a:rPr lang="en-US" sz="3600" b="1" baseline="0" smtClean="0">
                <a:solidFill>
                  <a:srgbClr val="FF0000"/>
                </a:solidFill>
                <a:latin typeface="Times New Roman" pitchFamily="18" charset="0"/>
              </a:rPr>
              <a:t> BCTCHN.</a:t>
            </a:r>
            <a:endParaRPr lang="en-US" sz="3600" b="1" baseline="0">
              <a:solidFill>
                <a:srgbClr val="FF0000"/>
              </a:solidFill>
              <a:latin typeface="Times New Roman" pitchFamily="18" charset="0"/>
            </a:endParaRPr>
          </a:p>
        </p:txBody>
      </p:sp>
      <p:sp>
        <p:nvSpPr>
          <p:cNvPr id="9" name="Rectangle 8"/>
          <p:cNvSpPr/>
          <p:nvPr/>
        </p:nvSpPr>
        <p:spPr>
          <a:xfrm>
            <a:off x="214282" y="642918"/>
            <a:ext cx="2788199"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000" b="1" smtClean="0">
                <a:solidFill>
                  <a:srgbClr val="002060"/>
                </a:solidFill>
                <a:latin typeface="Times New Roman" pitchFamily="18" charset="0"/>
              </a:rPr>
              <a:t>PP chung lập</a:t>
            </a:r>
            <a:r>
              <a:rPr lang="en-US" sz="2000" b="1" baseline="0" smtClean="0">
                <a:solidFill>
                  <a:srgbClr val="002060"/>
                </a:solidFill>
                <a:latin typeface="Times New Roman" pitchFamily="18" charset="0"/>
              </a:rPr>
              <a:t> BCTCHN</a:t>
            </a:r>
            <a:endParaRPr lang="en-US" sz="2000">
              <a:solidFill>
                <a:srgbClr val="002060"/>
              </a:solidFill>
            </a:endParaRPr>
          </a:p>
        </p:txBody>
      </p:sp>
      <p:sp>
        <p:nvSpPr>
          <p:cNvPr id="13" name="TextBox 12"/>
          <p:cNvSpPr txBox="1"/>
          <p:nvPr/>
        </p:nvSpPr>
        <p:spPr>
          <a:xfrm>
            <a:off x="214282" y="1071546"/>
            <a:ext cx="7643866" cy="461665"/>
          </a:xfrm>
          <a:prstGeom prst="rect">
            <a:avLst/>
          </a:prstGeom>
          <a:noFill/>
        </p:spPr>
        <p:txBody>
          <a:bodyPr wrap="square" rtlCol="0">
            <a:spAutoFit/>
          </a:bodyPr>
          <a:lstStyle/>
          <a:p>
            <a:r>
              <a:rPr lang="en-US" sz="2400" b="1" smtClean="0">
                <a:solidFill>
                  <a:srgbClr val="FF0000"/>
                </a:solidFill>
                <a:latin typeface="Times New Roman" pitchFamily="18" charset="0"/>
                <a:cs typeface="Times New Roman" pitchFamily="18" charset="0"/>
              </a:rPr>
              <a:t>Bước 2: </a:t>
            </a:r>
            <a:r>
              <a:rPr lang="en-US" sz="2400" smtClean="0">
                <a:latin typeface="Times New Roman" pitchFamily="18" charset="0"/>
                <a:cs typeface="Times New Roman" pitchFamily="18" charset="0"/>
              </a:rPr>
              <a:t>Lập các bút toán điều chỉnh </a:t>
            </a:r>
            <a:endParaRPr lang="en-US" sz="2400">
              <a:latin typeface="Times New Roman" pitchFamily="18" charset="0"/>
              <a:cs typeface="Times New Roman" pitchFamily="18" charset="0"/>
            </a:endParaRPr>
          </a:p>
        </p:txBody>
      </p:sp>
      <p:graphicFrame>
        <p:nvGraphicFramePr>
          <p:cNvPr id="5" name="Group 33"/>
          <p:cNvGraphicFramePr>
            <a:graphicFrameLocks/>
          </p:cNvGraphicFramePr>
          <p:nvPr>
            <p:extLst>
              <p:ext uri="{D42A27DB-BD31-4B8C-83A1-F6EECF244321}">
                <p14:modId xmlns:p14="http://schemas.microsoft.com/office/powerpoint/2010/main" val="1784277545"/>
              </p:ext>
            </p:extLst>
          </p:nvPr>
        </p:nvGraphicFramePr>
        <p:xfrm>
          <a:off x="214282" y="1628800"/>
          <a:ext cx="8462174" cy="4678680"/>
        </p:xfrm>
        <a:graphic>
          <a:graphicData uri="http://schemas.openxmlformats.org/drawingml/2006/table">
            <a:tbl>
              <a:tblPr/>
              <a:tblGrid>
                <a:gridCol w="3970817"/>
                <a:gridCol w="530917"/>
                <a:gridCol w="3960440"/>
              </a:tblGrid>
              <a:tr h="401321">
                <a:tc gridSpan="3">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rgbClr val="333399"/>
                          </a:solidFill>
                          <a:effectLst/>
                          <a:latin typeface="Times New Roman" pitchFamily="18" charset="0"/>
                          <a:cs typeface="Times New Roman" pitchFamily="18" charset="0"/>
                        </a:rPr>
                        <a:t>5. Lợi nhuận sau thuế của CĐKKS trên Báo cáo KQ HĐKD</a:t>
                      </a:r>
                      <a:endParaRPr kumimoji="0" lang="en-US" sz="2300" b="0"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01321">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300" b="1" i="1" u="none" strike="noStrike" cap="none" normalizeH="0" baseline="0" smtClean="0">
                          <a:ln>
                            <a:noFill/>
                          </a:ln>
                          <a:solidFill>
                            <a:srgbClr val="333399"/>
                          </a:solidFill>
                          <a:effectLst/>
                          <a:latin typeface="Times New Roman" pitchFamily="18" charset="0"/>
                          <a:cs typeface="Times New Roman" pitchFamily="18" charset="0"/>
                        </a:rPr>
                        <a:t>Ghi tăng bằng cách</a:t>
                      </a:r>
                      <a:endParaRPr kumimoji="0" lang="en-US" sz="2300" b="1"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01321">
                <a:tc grid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Ghi Nợ LN sau thuế của CĐ KKS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300" b="0"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en-US"/>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1321">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300" b="1" i="1" u="none" strike="noStrike" cap="none" normalizeH="0" baseline="0" smtClean="0">
                          <a:ln>
                            <a:noFill/>
                          </a:ln>
                          <a:solidFill>
                            <a:srgbClr val="333399"/>
                          </a:solidFill>
                          <a:effectLst/>
                          <a:latin typeface="Times New Roman" pitchFamily="18" charset="0"/>
                          <a:cs typeface="Times New Roman" pitchFamily="18" charset="0"/>
                        </a:rPr>
                        <a:t>Ghi giảm bằng cách</a:t>
                      </a:r>
                      <a:endParaRPr kumimoji="0" lang="en-US" sz="2300" b="1"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0132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300" b="0"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Ghi Có LN sau thuế của CĐ KKS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01321">
                <a:tc gridSpan="3">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rgbClr val="333399"/>
                          </a:solidFill>
                          <a:effectLst/>
                          <a:latin typeface="Times New Roman" pitchFamily="18" charset="0"/>
                          <a:cs typeface="Times New Roman" pitchFamily="18" charset="0"/>
                        </a:rPr>
                        <a:t>6. Nếu tổng giá trị điều chỉnh làm giảm kết quả HĐKD thì sẽ ghi</a:t>
                      </a:r>
                      <a:endParaRPr kumimoji="0" lang="en-US" sz="2300" b="0"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719611">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Nợ LN sau thuế chưa phân phối -</a:t>
                      </a:r>
                      <a:r>
                        <a:rPr kumimoji="0" lang="en-US" sz="2300" b="0" i="1" u="none" strike="noStrike" cap="none" normalizeH="0" baseline="0" smtClean="0">
                          <a:ln>
                            <a:noFill/>
                          </a:ln>
                          <a:solidFill>
                            <a:srgbClr val="333399"/>
                          </a:solidFill>
                          <a:effectLst/>
                          <a:latin typeface="Times New Roman" pitchFamily="18" charset="0"/>
                          <a:cs typeface="Times New Roman" pitchFamily="18" charset="0"/>
                        </a:rPr>
                        <a:t> trên Bảng CĐKT HN</a:t>
                      </a:r>
                      <a:endParaRPr kumimoji="0" lang="en-US" sz="2300" b="0"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Có LN sau thuế của CĐ Cty mẹ -</a:t>
                      </a:r>
                      <a:r>
                        <a:rPr kumimoji="0" lang="en-US" sz="2300" b="0" i="1" u="none" strike="noStrike" cap="none" normalizeH="0" baseline="0" smtClean="0">
                          <a:ln>
                            <a:noFill/>
                          </a:ln>
                          <a:solidFill>
                            <a:srgbClr val="333399"/>
                          </a:solidFill>
                          <a:effectLst/>
                          <a:latin typeface="Times New Roman" pitchFamily="18" charset="0"/>
                          <a:cs typeface="Times New Roman" pitchFamily="18" charset="0"/>
                        </a:rPr>
                        <a:t>trên BCKQ HĐKDHN</a:t>
                      </a:r>
                      <a:endParaRPr kumimoji="0" lang="en-US" sz="2300" b="0"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01321">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rgbClr val="333399"/>
                          </a:solidFill>
                          <a:effectLst/>
                          <a:latin typeface="Times New Roman" pitchFamily="18" charset="0"/>
                          <a:cs typeface="Times New Roman" pitchFamily="18" charset="0"/>
                        </a:rPr>
                        <a:t>Nếu tổng giá trị điều chỉnh làm tăng kết quả HĐKD thì sẽ ghi</a:t>
                      </a:r>
                      <a:endParaRPr kumimoji="0" lang="en-US" sz="2300" b="0"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719611">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Nợ LN sau thuế của CĐ Cty mẹ - </a:t>
                      </a:r>
                      <a:r>
                        <a:rPr kumimoji="0" lang="en-US" sz="2300" b="0" i="1" u="none" strike="noStrike" cap="none" normalizeH="0" baseline="0" smtClean="0">
                          <a:ln>
                            <a:noFill/>
                          </a:ln>
                          <a:solidFill>
                            <a:srgbClr val="333399"/>
                          </a:solidFill>
                          <a:effectLst/>
                          <a:latin typeface="Times New Roman" pitchFamily="18" charset="0"/>
                          <a:cs typeface="Times New Roman" pitchFamily="18" charset="0"/>
                        </a:rPr>
                        <a:t>trên BCKQ HĐKDHN</a:t>
                      </a:r>
                      <a:endParaRPr kumimoji="0" lang="en-US" sz="2300" b="0"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Có LN sau thuế chưa phân phối - </a:t>
                      </a:r>
                      <a:r>
                        <a:rPr kumimoji="0" lang="en-US" sz="2300" b="0" i="1" u="none" strike="noStrike" cap="none" normalizeH="0" baseline="0" smtClean="0">
                          <a:ln>
                            <a:noFill/>
                          </a:ln>
                          <a:solidFill>
                            <a:srgbClr val="333399"/>
                          </a:solidFill>
                          <a:effectLst/>
                          <a:latin typeface="Times New Roman" pitchFamily="18" charset="0"/>
                          <a:cs typeface="Times New Roman" pitchFamily="18" charset="0"/>
                        </a:rPr>
                        <a:t>chỉ tiêu trên Bảng CĐKT HN</a:t>
                      </a:r>
                      <a:endParaRPr kumimoji="0" lang="en-US" sz="2300" b="0"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
        <p:nvSpPr>
          <p:cNvPr id="2" name="Slide Number Placeholder 1"/>
          <p:cNvSpPr>
            <a:spLocks noGrp="1"/>
          </p:cNvSpPr>
          <p:nvPr>
            <p:ph type="sldNum" sz="quarter" idx="12"/>
          </p:nvPr>
        </p:nvSpPr>
        <p:spPr/>
        <p:txBody>
          <a:bodyPr/>
          <a:lstStyle/>
          <a:p>
            <a:fld id="{A2F27080-BE6A-4615-B54B-377432E2AED6}" type="slidenum">
              <a:rPr lang="en-US" smtClean="0"/>
              <a:pPr/>
              <a:t>31</a:t>
            </a:fld>
            <a:endParaRPr lang="en-US"/>
          </a:p>
        </p:txBody>
      </p:sp>
      <p:sp>
        <p:nvSpPr>
          <p:cNvPr id="3" name="Footer Placeholder 2"/>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8286776" cy="523220"/>
          </a:xfrm>
          <a:prstGeom prst="rect">
            <a:avLst/>
          </a:prstGeom>
        </p:spPr>
        <p:txBody>
          <a:bodyPr wrap="square">
            <a:spAutoFit/>
          </a:bodyPr>
          <a:lstStyle/>
          <a:p>
            <a:pPr>
              <a:spcBef>
                <a:spcPts val="1800"/>
              </a:spcBef>
            </a:pPr>
            <a:r>
              <a:rPr lang="en-US" sz="2800" b="1" baseline="0" smtClean="0">
                <a:solidFill>
                  <a:srgbClr val="FF0000"/>
                </a:solidFill>
                <a:latin typeface="Times New Roman" pitchFamily="18" charset="0"/>
              </a:rPr>
              <a:t>3.3. Phương</a:t>
            </a:r>
            <a:r>
              <a:rPr lang="en-US" sz="2800" b="1" smtClean="0">
                <a:solidFill>
                  <a:srgbClr val="FF0000"/>
                </a:solidFill>
                <a:latin typeface="Times New Roman" pitchFamily="18" charset="0"/>
              </a:rPr>
              <a:t> pháp hợp nhất BCĐKT và BCKQKD</a:t>
            </a:r>
            <a:endParaRPr lang="en-US" sz="2800" b="1" baseline="0">
              <a:solidFill>
                <a:srgbClr val="FF0000"/>
              </a:solidFill>
              <a:latin typeface="Times New Roman" pitchFamily="18" charset="0"/>
            </a:endParaRPr>
          </a:p>
        </p:txBody>
      </p:sp>
      <p:sp>
        <p:nvSpPr>
          <p:cNvPr id="6" name="Rectangle 5"/>
          <p:cNvSpPr/>
          <p:nvPr/>
        </p:nvSpPr>
        <p:spPr>
          <a:xfrm>
            <a:off x="107504" y="523220"/>
            <a:ext cx="8928992" cy="5847755"/>
          </a:xfrm>
          <a:prstGeom prst="rect">
            <a:avLst/>
          </a:prstGeom>
        </p:spPr>
        <p:txBody>
          <a:bodyPr wrap="square">
            <a:spAutoFit/>
          </a:bodyPr>
          <a:lstStyle/>
          <a:p>
            <a:pPr indent="457200" algn="just">
              <a:lnSpc>
                <a:spcPct val="110000"/>
              </a:lnSpc>
            </a:pPr>
            <a:r>
              <a:rPr lang="en-US" sz="2000" b="1" i="1" baseline="0" smtClean="0">
                <a:solidFill>
                  <a:srgbClr val="002060"/>
                </a:solidFill>
                <a:latin typeface="Times New Roman" pitchFamily="18" charset="0"/>
                <a:cs typeface="Times New Roman" pitchFamily="18" charset="0"/>
              </a:rPr>
              <a:t>Căn cứ vào BCĐKT, BCKQHĐKD riêng của công ty mẹ và các BCĐKT , BCKQKD riêng của Công ty con:</a:t>
            </a:r>
          </a:p>
          <a:p>
            <a:pPr indent="457200" algn="just">
              <a:lnSpc>
                <a:spcPct val="110000"/>
              </a:lnSpc>
            </a:pPr>
            <a:r>
              <a:rPr lang="en-US" sz="2000" b="1" i="1" baseline="0" smtClean="0">
                <a:solidFill>
                  <a:srgbClr val="002060"/>
                </a:solidFill>
                <a:latin typeface="Times New Roman" pitchFamily="18" charset="0"/>
                <a:cs typeface="Times New Roman" pitchFamily="18" charset="0"/>
              </a:rPr>
              <a:t>- Hợp cộng các chỉ tiêu tương ứng trong BCĐKT và BCKQHĐKD của Công ty Mẹ và Công ty Con trong tập đoàn.</a:t>
            </a:r>
          </a:p>
          <a:p>
            <a:pPr indent="457200" algn="just">
              <a:lnSpc>
                <a:spcPct val="110000"/>
              </a:lnSpc>
            </a:pPr>
            <a:r>
              <a:rPr lang="en-US" sz="2000" b="1" i="1" baseline="0" smtClean="0">
                <a:solidFill>
                  <a:srgbClr val="002060"/>
                </a:solidFill>
                <a:latin typeface="Times New Roman" pitchFamily="18" charset="0"/>
                <a:cs typeface="Times New Roman" pitchFamily="18" charset="0"/>
              </a:rPr>
              <a:t>- Thực hiện các bút toán điều chỉnh để điều chỉnh các khoản mục cần phải điều chỉnh trên BCĐKTHN và BCKQHĐKD HN  </a:t>
            </a:r>
          </a:p>
          <a:p>
            <a:pPr indent="457200" algn="just">
              <a:lnSpc>
                <a:spcPct val="110000"/>
              </a:lnSpc>
            </a:pPr>
            <a:r>
              <a:rPr lang="en-US" sz="2000" b="1" i="1" u="sng" baseline="0" smtClean="0">
                <a:solidFill>
                  <a:srgbClr val="FF0000"/>
                </a:solidFill>
                <a:latin typeface="Times New Roman" pitchFamily="18" charset="0"/>
                <a:cs typeface="Times New Roman" pitchFamily="18" charset="0"/>
              </a:rPr>
              <a:t>Các khoản mục chủ yếu phải điều chỉnh liên quan đến Bảng CĐKT HN gồm</a:t>
            </a:r>
            <a:r>
              <a:rPr lang="en-US" sz="2000" b="1" i="1" u="sng" baseline="0" smtClean="0">
                <a:solidFill>
                  <a:srgbClr val="333399"/>
                </a:solidFill>
                <a:latin typeface="Times New Roman" pitchFamily="18" charset="0"/>
                <a:cs typeface="Times New Roman" pitchFamily="18" charset="0"/>
              </a:rPr>
              <a:t>:</a:t>
            </a:r>
            <a:r>
              <a:rPr lang="en-US" sz="2000" b="1" i="1" baseline="0" smtClean="0">
                <a:solidFill>
                  <a:srgbClr val="333399"/>
                </a:solidFill>
                <a:latin typeface="Times New Roman" pitchFamily="18" charset="0"/>
                <a:cs typeface="Times New Roman" pitchFamily="18" charset="0"/>
              </a:rPr>
              <a:t> </a:t>
            </a:r>
          </a:p>
          <a:p>
            <a:pPr indent="457200" algn="just">
              <a:lnSpc>
                <a:spcPct val="110000"/>
              </a:lnSpc>
            </a:pPr>
            <a:r>
              <a:rPr lang="en-US" sz="2000" b="1" i="1" baseline="0" smtClean="0">
                <a:solidFill>
                  <a:srgbClr val="002060"/>
                </a:solidFill>
                <a:latin typeface="Times New Roman" pitchFamily="18" charset="0"/>
                <a:cs typeface="Times New Roman" pitchFamily="18" charset="0"/>
              </a:rPr>
              <a:t>. Khoản đầu tư của công ty mẹ vào các công ty con </a:t>
            </a:r>
            <a:r>
              <a:rPr lang="en-US" sz="2000" b="1" i="1" smtClean="0">
                <a:solidFill>
                  <a:srgbClr val="002060"/>
                </a:solidFill>
                <a:latin typeface="Times New Roman" pitchFamily="18" charset="0"/>
                <a:cs typeface="Times New Roman" pitchFamily="18" charset="0"/>
              </a:rPr>
              <a:t>với NVCSH công </a:t>
            </a:r>
            <a:r>
              <a:rPr lang="en-US" sz="2000" b="1" i="1" baseline="0" smtClean="0">
                <a:solidFill>
                  <a:srgbClr val="002060"/>
                </a:solidFill>
                <a:latin typeface="Times New Roman" pitchFamily="18" charset="0"/>
                <a:cs typeface="Times New Roman" pitchFamily="18" charset="0"/>
              </a:rPr>
              <a:t>ty con.</a:t>
            </a:r>
          </a:p>
          <a:p>
            <a:pPr indent="457200" algn="just">
              <a:lnSpc>
                <a:spcPct val="110000"/>
              </a:lnSpc>
            </a:pPr>
            <a:r>
              <a:rPr lang="en-US" sz="2000" b="1" i="1" baseline="0" smtClean="0">
                <a:solidFill>
                  <a:srgbClr val="002060"/>
                </a:solidFill>
                <a:latin typeface="Times New Roman" pitchFamily="18" charset="0"/>
                <a:cs typeface="Times New Roman" pitchFamily="18" charset="0"/>
              </a:rPr>
              <a:t>. Lợi ích của </a:t>
            </a:r>
            <a:r>
              <a:rPr lang="vi-VN" sz="2000" b="1" i="1" baseline="0" smtClean="0">
                <a:solidFill>
                  <a:srgbClr val="002060"/>
                </a:solidFill>
                <a:latin typeface="Times New Roman" pitchFamily="18" charset="0"/>
                <a:cs typeface="Times New Roman" pitchFamily="18" charset="0"/>
              </a:rPr>
              <a:t>cổ đông không kiểm soát</a:t>
            </a:r>
            <a:r>
              <a:rPr lang="en-US" sz="2000" b="1" i="1" baseline="0" smtClean="0">
                <a:solidFill>
                  <a:srgbClr val="002060"/>
                </a:solidFill>
                <a:latin typeface="Times New Roman" pitchFamily="18" charset="0"/>
                <a:cs typeface="Times New Roman" pitchFamily="18" charset="0"/>
              </a:rPr>
              <a:t>.</a:t>
            </a:r>
          </a:p>
          <a:p>
            <a:pPr indent="457200" algn="just">
              <a:lnSpc>
                <a:spcPct val="110000"/>
              </a:lnSpc>
            </a:pPr>
            <a:r>
              <a:rPr lang="en-US" sz="2000" b="1" i="1" baseline="0" smtClean="0">
                <a:solidFill>
                  <a:srgbClr val="002060"/>
                </a:solidFill>
                <a:latin typeface="Times New Roman" pitchFamily="18" charset="0"/>
                <a:cs typeface="Times New Roman" pitchFamily="18" charset="0"/>
              </a:rPr>
              <a:t>. Các khoản phải thu, phải trả nội bộ giữa các đơn vị trong cùng tập đoàn.</a:t>
            </a:r>
          </a:p>
          <a:p>
            <a:pPr indent="457200" algn="just">
              <a:lnSpc>
                <a:spcPct val="110000"/>
              </a:lnSpc>
            </a:pPr>
            <a:r>
              <a:rPr lang="en-US" sz="2000" b="1" i="1" baseline="0" smtClean="0">
                <a:solidFill>
                  <a:srgbClr val="002060"/>
                </a:solidFill>
                <a:latin typeface="Times New Roman" pitchFamily="18" charset="0"/>
                <a:cs typeface="Times New Roman" pitchFamily="18" charset="0"/>
              </a:rPr>
              <a:t>. Các khoản lãi, lỗ nội bộ chưa thực hiện</a:t>
            </a:r>
            <a:r>
              <a:rPr lang="en-US" sz="2000" b="1" i="1" baseline="0" smtClean="0">
                <a:solidFill>
                  <a:srgbClr val="333399"/>
                </a:solidFill>
                <a:latin typeface="Times New Roman" pitchFamily="18" charset="0"/>
                <a:cs typeface="Times New Roman" pitchFamily="18" charset="0"/>
              </a:rPr>
              <a:t>…</a:t>
            </a:r>
          </a:p>
          <a:p>
            <a:pPr indent="457200" algn="just">
              <a:lnSpc>
                <a:spcPct val="110000"/>
              </a:lnSpc>
            </a:pPr>
            <a:r>
              <a:rPr lang="en-US" sz="2000" b="1" i="1" u="sng" baseline="0" smtClean="0">
                <a:solidFill>
                  <a:srgbClr val="FF0000"/>
                </a:solidFill>
                <a:latin typeface="Times New Roman" pitchFamily="18" charset="0"/>
                <a:cs typeface="Times New Roman" pitchFamily="18" charset="0"/>
              </a:rPr>
              <a:t>Các chỉ tiêu chủ yếu phải điều chỉnh liên quan đến BCKQHĐKD HN, gồm</a:t>
            </a:r>
            <a:r>
              <a:rPr lang="en-US" sz="2000" b="1" i="1" baseline="0" smtClean="0">
                <a:solidFill>
                  <a:srgbClr val="FF0000"/>
                </a:solidFill>
                <a:latin typeface="Times New Roman" pitchFamily="18" charset="0"/>
                <a:cs typeface="Times New Roman" pitchFamily="18" charset="0"/>
              </a:rPr>
              <a:t>:</a:t>
            </a:r>
          </a:p>
          <a:p>
            <a:pPr indent="457200" algn="just">
              <a:lnSpc>
                <a:spcPct val="110000"/>
              </a:lnSpc>
            </a:pPr>
            <a:r>
              <a:rPr lang="en-US" sz="2000" b="1" i="1" baseline="0" smtClean="0">
                <a:solidFill>
                  <a:srgbClr val="002060"/>
                </a:solidFill>
                <a:latin typeface="Times New Roman" pitchFamily="18" charset="0"/>
                <a:cs typeface="Times New Roman" pitchFamily="18" charset="0"/>
              </a:rPr>
              <a:t>. Doanh thu, giá vốn hàng bán, lãi lỗ nội bộ tập đoàn;</a:t>
            </a:r>
          </a:p>
          <a:p>
            <a:pPr indent="457200" algn="just">
              <a:lnSpc>
                <a:spcPct val="110000"/>
              </a:lnSpc>
            </a:pPr>
            <a:r>
              <a:rPr lang="en-US" sz="2000" b="1" i="1" baseline="0" smtClean="0">
                <a:solidFill>
                  <a:srgbClr val="002060"/>
                </a:solidFill>
                <a:latin typeface="Times New Roman" pitchFamily="18" charset="0"/>
                <a:cs typeface="Times New Roman" pitchFamily="18" charset="0"/>
              </a:rPr>
              <a:t>. Lãi lỗ nội bộ chưa thực sự phát sinh;</a:t>
            </a:r>
          </a:p>
          <a:p>
            <a:pPr indent="457200" algn="just">
              <a:lnSpc>
                <a:spcPct val="110000"/>
              </a:lnSpc>
            </a:pPr>
            <a:r>
              <a:rPr lang="en-US" sz="2000" b="1" i="1" baseline="0" smtClean="0">
                <a:solidFill>
                  <a:srgbClr val="002060"/>
                </a:solidFill>
                <a:latin typeface="Times New Roman" pitchFamily="18" charset="0"/>
                <a:cs typeface="Times New Roman" pitchFamily="18" charset="0"/>
              </a:rPr>
              <a:t>. Lợi ích của </a:t>
            </a:r>
            <a:r>
              <a:rPr lang="vi-VN" sz="2000" b="1" i="1" baseline="0" smtClean="0">
                <a:solidFill>
                  <a:srgbClr val="002060"/>
                </a:solidFill>
                <a:latin typeface="Times New Roman" pitchFamily="18" charset="0"/>
                <a:cs typeface="Times New Roman" pitchFamily="18" charset="0"/>
              </a:rPr>
              <a:t>cổ đông không kiểm soát</a:t>
            </a:r>
            <a:r>
              <a:rPr lang="en-US" sz="2000" b="1" i="1" baseline="0" smtClean="0">
                <a:solidFill>
                  <a:srgbClr val="002060"/>
                </a:solidFill>
                <a:latin typeface="Times New Roman" pitchFamily="18" charset="0"/>
                <a:cs typeface="Times New Roman" pitchFamily="18" charset="0"/>
              </a:rPr>
              <a:t>;</a:t>
            </a:r>
          </a:p>
          <a:p>
            <a:pPr indent="457200" algn="just">
              <a:lnSpc>
                <a:spcPct val="110000"/>
              </a:lnSpc>
            </a:pPr>
            <a:r>
              <a:rPr lang="en-US" sz="2000" b="1" i="1" baseline="0" smtClean="0">
                <a:solidFill>
                  <a:srgbClr val="002060"/>
                </a:solidFill>
                <a:latin typeface="Times New Roman" pitchFamily="18" charset="0"/>
                <a:cs typeface="Times New Roman" pitchFamily="18" charset="0"/>
              </a:rPr>
              <a:t>. Chênh lệch thanh lý công ty con;</a:t>
            </a:r>
          </a:p>
          <a:p>
            <a:pPr indent="457200" algn="just">
              <a:lnSpc>
                <a:spcPct val="110000"/>
              </a:lnSpc>
            </a:pPr>
            <a:r>
              <a:rPr lang="en-US" sz="2000" b="1" i="1" baseline="0" smtClean="0">
                <a:solidFill>
                  <a:srgbClr val="002060"/>
                </a:solidFill>
                <a:latin typeface="Times New Roman" pitchFamily="18" charset="0"/>
                <a:cs typeface="Times New Roman" pitchFamily="18" charset="0"/>
              </a:rPr>
              <a:t>. Thuế thu nhập doanh nghiệp…</a:t>
            </a:r>
            <a:endParaRPr lang="en-US" sz="2000" b="1" i="1" baseline="0">
              <a:solidFill>
                <a:srgbClr val="002060"/>
              </a:solidFill>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A2F27080-BE6A-4615-B54B-377432E2AED6}"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pPr>
              <a:defRPr/>
            </a:pPr>
            <a:fld id="{587668E2-393F-4E0A-B1C1-A3E2E118DEFF}" type="slidenum">
              <a:rPr lang="en-US"/>
              <a:pPr>
                <a:defRPr/>
              </a:pPr>
              <a:t>33</a:t>
            </a:fld>
            <a:endParaRPr lang="en-US"/>
          </a:p>
        </p:txBody>
      </p:sp>
      <p:sp>
        <p:nvSpPr>
          <p:cNvPr id="4" name="Rectangle 3"/>
          <p:cNvSpPr/>
          <p:nvPr/>
        </p:nvSpPr>
        <p:spPr>
          <a:xfrm>
            <a:off x="0" y="0"/>
            <a:ext cx="9144000" cy="94006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indent="457200" algn="ctr">
              <a:lnSpc>
                <a:spcPct val="120000"/>
              </a:lnSpc>
              <a:spcBef>
                <a:spcPct val="25000"/>
              </a:spcBef>
            </a:pPr>
            <a:r>
              <a:rPr lang="en-US" sz="2400" b="1" smtClean="0">
                <a:solidFill>
                  <a:srgbClr val="990099"/>
                </a:solidFill>
                <a:latin typeface="Times New Roman" pitchFamily="18" charset="0"/>
              </a:rPr>
              <a:t>Một số bút toán điều chỉnh chủ yếu khi lập BCĐKTHN và BCKQHĐKDHN</a:t>
            </a:r>
            <a:r>
              <a:rPr lang="en-US" sz="2400" b="1" smtClean="0">
                <a:latin typeface="Times New Roman" pitchFamily="18" charset="0"/>
              </a:rPr>
              <a:t> </a:t>
            </a:r>
            <a:endParaRPr lang="en-US" sz="2400" b="1">
              <a:solidFill>
                <a:srgbClr val="333399"/>
              </a:solidFill>
              <a:latin typeface="Times New Roman" pitchFamily="18" charset="0"/>
              <a:cs typeface="Times New Roman" pitchFamily="18" charset="0"/>
            </a:endParaRPr>
          </a:p>
        </p:txBody>
      </p:sp>
      <p:sp>
        <p:nvSpPr>
          <p:cNvPr id="5" name="Rectangle 4"/>
          <p:cNvSpPr/>
          <p:nvPr/>
        </p:nvSpPr>
        <p:spPr>
          <a:xfrm>
            <a:off x="214282" y="1142984"/>
            <a:ext cx="8715436" cy="1421928"/>
          </a:xfrm>
          <a:prstGeom prst="rect">
            <a:avLst/>
          </a:prstGeom>
        </p:spPr>
        <p:txBody>
          <a:bodyPr wrap="square">
            <a:spAutoFit/>
          </a:bodyPr>
          <a:lstStyle/>
          <a:p>
            <a:pPr indent="457200" algn="just">
              <a:lnSpc>
                <a:spcPct val="120000"/>
              </a:lnSpc>
              <a:spcBef>
                <a:spcPct val="25000"/>
              </a:spcBef>
            </a:pPr>
            <a:r>
              <a:rPr lang="en-US" sz="2400" b="1" smtClean="0">
                <a:solidFill>
                  <a:srgbClr val="FF0000"/>
                </a:solidFill>
                <a:latin typeface="Times New Roman" pitchFamily="18" charset="0"/>
                <a:cs typeface="Times New Roman" pitchFamily="18" charset="0"/>
              </a:rPr>
              <a:t>(1) Loại trừ giá trị ghi sổ khoản đầu tư của công ty mẹ trong từng công ty con, và phần sở hữu của công ty mẹ trong vốn chủ sở hữu của Công ty con tại ngày mua.</a:t>
            </a:r>
            <a:endParaRPr lang="en-US" sz="2400" b="1">
              <a:solidFill>
                <a:srgbClr val="FF0000"/>
              </a:solidFill>
              <a:latin typeface="Times New Roman" pitchFamily="18" charset="0"/>
              <a:cs typeface="Times New Roman" pitchFamily="18" charset="0"/>
            </a:endParaRPr>
          </a:p>
        </p:txBody>
      </p:sp>
      <p:sp>
        <p:nvSpPr>
          <p:cNvPr id="6" name="Rectangle 5"/>
          <p:cNvSpPr/>
          <p:nvPr/>
        </p:nvSpPr>
        <p:spPr>
          <a:xfrm>
            <a:off x="500034" y="2643182"/>
            <a:ext cx="3342582" cy="496867"/>
          </a:xfrm>
          <a:prstGeom prst="rect">
            <a:avLst/>
          </a:prstGeom>
        </p:spPr>
        <p:txBody>
          <a:bodyPr wrap="none">
            <a:spAutoFit/>
          </a:bodyPr>
          <a:lstStyle/>
          <a:p>
            <a:pPr indent="457200" algn="just">
              <a:lnSpc>
                <a:spcPct val="120000"/>
              </a:lnSpc>
              <a:spcBef>
                <a:spcPct val="25000"/>
              </a:spcBef>
            </a:pPr>
            <a:r>
              <a:rPr lang="en-US" sz="2400" b="1" i="1" smtClean="0">
                <a:solidFill>
                  <a:srgbClr val="CC0000"/>
                </a:solidFill>
                <a:latin typeface="Times New Roman" pitchFamily="18" charset="0"/>
              </a:rPr>
              <a:t>* Nguyên tắc loại trừ</a:t>
            </a:r>
            <a:endParaRPr lang="en-US" sz="2400" b="1" i="1">
              <a:solidFill>
                <a:srgbClr val="CC0000"/>
              </a:solidFill>
              <a:latin typeface="Times New Roman" pitchFamily="18" charset="0"/>
            </a:endParaRPr>
          </a:p>
        </p:txBody>
      </p:sp>
      <p:sp>
        <p:nvSpPr>
          <p:cNvPr id="2" name="Footer Placeholder 1"/>
          <p:cNvSpPr>
            <a:spLocks noGrp="1"/>
          </p:cNvSpPr>
          <p:nvPr>
            <p:ph type="ftr" sz="quarter" idx="11"/>
          </p:nvPr>
        </p:nvSpPr>
        <p:spPr/>
        <p:txBody>
          <a:bodyPr/>
          <a:lstStyle/>
          <a:p>
            <a:r>
              <a:rPr lang="en-US" smtClean="0"/>
              <a:t>Bộ môn Kế toán Tài chính - HVTC</a:t>
            </a:r>
            <a:endParaRPr lang="en-US"/>
          </a:p>
        </p:txBody>
      </p:sp>
      <p:sp>
        <p:nvSpPr>
          <p:cNvPr id="8" name="Oval 7"/>
          <p:cNvSpPr/>
          <p:nvPr/>
        </p:nvSpPr>
        <p:spPr>
          <a:xfrm>
            <a:off x="1115616" y="3717032"/>
            <a:ext cx="6732984" cy="1944215"/>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vi-VN">
                <a:solidFill>
                  <a:srgbClr val="002060"/>
                </a:solidFill>
                <a:latin typeface="Times New Roman" pitchFamily="18" charset="0"/>
                <a:cs typeface="Times New Roman" pitchFamily="18" charset="0"/>
              </a:rPr>
              <a:t> </a:t>
            </a:r>
            <a:endParaRPr lang="en-US" dirty="0">
              <a:solidFill>
                <a:srgbClr val="002060"/>
              </a:solidFill>
              <a:latin typeface="Times New Roman" pitchFamily="18" charset="0"/>
              <a:cs typeface="Times New Roman" pitchFamily="18" charset="0"/>
            </a:endParaRPr>
          </a:p>
        </p:txBody>
      </p:sp>
      <p:sp>
        <p:nvSpPr>
          <p:cNvPr id="7" name="TextBox 6"/>
          <p:cNvSpPr txBox="1"/>
          <p:nvPr/>
        </p:nvSpPr>
        <p:spPr>
          <a:xfrm>
            <a:off x="1619673" y="4293096"/>
            <a:ext cx="5447988" cy="954107"/>
          </a:xfrm>
          <a:prstGeom prst="rect">
            <a:avLst/>
          </a:prstGeom>
          <a:noFill/>
        </p:spPr>
        <p:txBody>
          <a:bodyPr wrap="square" rtlCol="0">
            <a:spAutoFit/>
          </a:bodyPr>
          <a:lstStyle/>
          <a:p>
            <a:pPr algn="ctr"/>
            <a:r>
              <a:rPr lang="en-US" sz="2800" b="1" smtClean="0">
                <a:latin typeface="Times New Roman" pitchFamily="18" charset="0"/>
                <a:cs typeface="Times New Roman" pitchFamily="18" charset="0"/>
              </a:rPr>
              <a:t>Thông tư 202/2014 – Chương II, mục 1, điều 14</a:t>
            </a:r>
            <a:endParaRPr lang="en-US" sz="2800" b="1">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pPr>
              <a:defRPr/>
            </a:pPr>
            <a:fld id="{1A4E3D6A-7558-4519-90CA-1D527651B6D7}" type="slidenum">
              <a:rPr lang="en-US"/>
              <a:pPr>
                <a:defRPr/>
              </a:pPr>
              <a:t>34</a:t>
            </a:fld>
            <a:endParaRPr lang="en-US"/>
          </a:p>
        </p:txBody>
      </p:sp>
      <p:graphicFrame>
        <p:nvGraphicFramePr>
          <p:cNvPr id="334883" name="Group 35"/>
          <p:cNvGraphicFramePr>
            <a:graphicFrameLocks noGrp="1"/>
          </p:cNvGraphicFramePr>
          <p:nvPr>
            <p:ph/>
            <p:extLst>
              <p:ext uri="{D42A27DB-BD31-4B8C-83A1-F6EECF244321}">
                <p14:modId xmlns:p14="http://schemas.microsoft.com/office/powerpoint/2010/main" val="94652042"/>
              </p:ext>
            </p:extLst>
          </p:nvPr>
        </p:nvGraphicFramePr>
        <p:xfrm>
          <a:off x="428596" y="642918"/>
          <a:ext cx="8391876" cy="5200664"/>
        </p:xfrm>
        <a:graphic>
          <a:graphicData uri="http://schemas.openxmlformats.org/drawingml/2006/table">
            <a:tbl>
              <a:tblPr/>
              <a:tblGrid>
                <a:gridCol w="8391876"/>
              </a:tblGrid>
              <a:tr h="520066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333399"/>
                          </a:solidFill>
                          <a:effectLst/>
                          <a:latin typeface="Times New Roman" pitchFamily="18" charset="0"/>
                          <a:cs typeface="Times New Roman" pitchFamily="18" charset="0"/>
                        </a:rPr>
                        <a:t>Nợ Các KM thuộc Vốn CSH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(Nợ Vốn </a:t>
                      </a:r>
                      <a:r>
                        <a:rPr kumimoji="0" lang="en-US" sz="2400" b="0" i="0" u="none" strike="noStrike" cap="none" normalizeH="0" baseline="0" smtClean="0">
                          <a:ln>
                            <a:noFill/>
                          </a:ln>
                          <a:solidFill>
                            <a:srgbClr val="FF0000"/>
                          </a:solidFill>
                          <a:effectLst/>
                          <a:latin typeface="Times New Roman" pitchFamily="18" charset="0"/>
                        </a:rPr>
                        <a:t>góp</a:t>
                      </a:r>
                      <a:r>
                        <a:rPr kumimoji="0" lang="en-US" sz="2400" b="0" i="0" u="none" strike="noStrike" cap="none" normalizeH="0" baseline="0" smtClean="0">
                          <a:ln>
                            <a:noFill/>
                          </a:ln>
                          <a:solidFill>
                            <a:schemeClr val="tx1"/>
                          </a:solidFill>
                          <a:effectLst/>
                          <a:latin typeface="Times New Roman" pitchFamily="18" charset="0"/>
                        </a:rPr>
                        <a:t> của chủ sở hữu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Nợ Thặng dư vốn cổ phần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Nợ Vốn khác của chủ sở hữu</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Nợ Chênh lệch đánh giá lại tài sản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Nợ Chênh lệch tỷ giá hối đoái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Nợ Quỹ đầu tư phát triển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Nợ Các quỹ khác thuộc vốn chủ sở hữu</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Nợ Lợi nhuận sau thuế chưa phân phối)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pitchFamily="18" charset="0"/>
                        </a:rPr>
                        <a:t>Nợ Lợi thế thương mại (Nếu có LTTM dương)</a:t>
                      </a:r>
                      <a:endParaRPr kumimoji="0" lang="en-US" sz="2400" b="1" i="0" u="none" strike="noStrike" cap="none" normalizeH="0" baseline="0" smtClean="0">
                        <a:ln>
                          <a:noFill/>
                        </a:ln>
                        <a:solidFill>
                          <a:schemeClr val="accent2"/>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                </a:t>
                      </a:r>
                      <a:r>
                        <a:rPr kumimoji="0" lang="en-US" sz="2400" b="1" i="0" u="none" strike="noStrike" cap="none" normalizeH="0" baseline="0" smtClean="0">
                          <a:ln>
                            <a:noFill/>
                          </a:ln>
                          <a:solidFill>
                            <a:srgbClr val="333399"/>
                          </a:solidFill>
                          <a:effectLst/>
                          <a:latin typeface="Times New Roman" pitchFamily="18" charset="0"/>
                          <a:cs typeface="Times New Roman" pitchFamily="18" charset="0"/>
                        </a:rPr>
                        <a:t>Có Đầu tư vào công ty con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333399"/>
                          </a:solidFill>
                          <a:effectLst/>
                          <a:latin typeface="Times New Roman" pitchFamily="18" charset="0"/>
                          <a:cs typeface="Times New Roman" pitchFamily="18" charset="0"/>
                        </a:rPr>
                        <a:t>                Có Các KM thuộc VCSH (nếu KM này có giá trị âm)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2782" name="Text Box 36">
            <a:hlinkClick r:id="rId2" action="ppaction://hlinkfile"/>
          </p:cNvPr>
          <p:cNvSpPr txBox="1">
            <a:spLocks noChangeArrowheads="1"/>
          </p:cNvSpPr>
          <p:nvPr/>
        </p:nvSpPr>
        <p:spPr bwMode="auto">
          <a:xfrm>
            <a:off x="280974" y="6286520"/>
            <a:ext cx="1290630" cy="3693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spcBef>
                <a:spcPct val="50000"/>
              </a:spcBef>
            </a:pPr>
            <a:r>
              <a:rPr lang="en-US" smtClean="0">
                <a:solidFill>
                  <a:srgbClr val="990099"/>
                </a:solidFill>
              </a:rPr>
              <a:t>Ví dụ 1</a:t>
            </a:r>
            <a:endParaRPr lang="en-US">
              <a:solidFill>
                <a:srgbClr val="990099"/>
              </a:solidFill>
            </a:endParaRPr>
          </a:p>
        </p:txBody>
      </p:sp>
      <p:sp>
        <p:nvSpPr>
          <p:cNvPr id="5" name="TextBox 4"/>
          <p:cNvSpPr txBox="1"/>
          <p:nvPr/>
        </p:nvSpPr>
        <p:spPr>
          <a:xfrm>
            <a:off x="357158" y="99932"/>
            <a:ext cx="2786082"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400" b="1" smtClean="0">
                <a:latin typeface="Times New Roman" pitchFamily="18" charset="0"/>
                <a:cs typeface="Times New Roman" pitchFamily="18" charset="0"/>
              </a:rPr>
              <a:t>Bút toán điều chỉnh</a:t>
            </a:r>
            <a:endParaRPr lang="en-US" sz="2400" b="1">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pPr>
              <a:defRPr/>
            </a:pPr>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CA36F9B8-E724-4274-91FD-425C0EB734EE}" type="slidenum">
              <a:rPr lang="en-US"/>
              <a:pPr>
                <a:defRPr/>
              </a:pPr>
              <a:t>35</a:t>
            </a:fld>
            <a:endParaRPr lang="en-US"/>
          </a:p>
        </p:txBody>
      </p:sp>
      <p:sp>
        <p:nvSpPr>
          <p:cNvPr id="33795" name="Rectangle 2"/>
          <p:cNvSpPr>
            <a:spLocks noChangeArrowheads="1"/>
          </p:cNvSpPr>
          <p:nvPr/>
        </p:nvSpPr>
        <p:spPr bwMode="auto">
          <a:xfrm>
            <a:off x="107504" y="847542"/>
            <a:ext cx="9036496" cy="2246769"/>
          </a:xfrm>
          <a:prstGeom prst="rect">
            <a:avLst/>
          </a:prstGeom>
          <a:noFill/>
          <a:ln w="9525">
            <a:noFill/>
            <a:miter lim="800000"/>
            <a:headEnd/>
            <a:tailEnd/>
          </a:ln>
        </p:spPr>
        <p:txBody>
          <a:bodyPr wrap="square" anchor="ctr">
            <a:spAutoFit/>
          </a:bodyPr>
          <a:lstStyle/>
          <a:p>
            <a:pPr indent="457200" algn="just"/>
            <a:r>
              <a:rPr lang="en-US" sz="2000" b="0" baseline="0" smtClean="0">
                <a:solidFill>
                  <a:srgbClr val="333399"/>
                </a:solidFill>
                <a:latin typeface="Times New Roman" pitchFamily="18" charset="0"/>
              </a:rPr>
              <a:t>- </a:t>
            </a:r>
            <a:r>
              <a:rPr lang="en-US" sz="2000" b="0" baseline="0">
                <a:solidFill>
                  <a:srgbClr val="333399"/>
                </a:solidFill>
                <a:latin typeface="Times New Roman" pitchFamily="18" charset="0"/>
              </a:rPr>
              <a:t>Lợi thế thương mại phát sinh tại ngày mua được phân bổ dần vào BCKQKDHN theo phương pháp đường thẳng trong thời gian không quá 10 năm. </a:t>
            </a:r>
          </a:p>
          <a:p>
            <a:pPr indent="457200" algn="just"/>
            <a:r>
              <a:rPr lang="en-US" sz="2000" b="0" baseline="0">
                <a:solidFill>
                  <a:srgbClr val="333399"/>
                </a:solidFill>
                <a:latin typeface="Times New Roman" pitchFamily="18" charset="0"/>
              </a:rPr>
              <a:t>- Do Báo cáo tài chính hợp nhất được lập trên cơ sở BCTC riêng của Công ty mẹ và các Công ty con nên khi phân bổ LTTM, kế toán phải điều chỉnh cả số đã phân bổ luỹ kế từ ngày mua đến ngày đầu kỳ báo cáo. Khi đã phân bổ hết LTTM, kế toán vẫn phải lập bút toán điều chỉnh để phản ánh ảnh hưởng của số đã phân bổ đến lợi nhuận sau thuế chưa phân phối và lợi thế thương mại cho đến khi thanh lý công ty con.</a:t>
            </a:r>
          </a:p>
        </p:txBody>
      </p:sp>
      <p:graphicFrame>
        <p:nvGraphicFramePr>
          <p:cNvPr id="262200" name="Group 56"/>
          <p:cNvGraphicFramePr>
            <a:graphicFrameLocks noGrp="1"/>
          </p:cNvGraphicFramePr>
          <p:nvPr>
            <p:extLst>
              <p:ext uri="{D42A27DB-BD31-4B8C-83A1-F6EECF244321}">
                <p14:modId xmlns:p14="http://schemas.microsoft.com/office/powerpoint/2010/main" val="721075264"/>
              </p:ext>
            </p:extLst>
          </p:nvPr>
        </p:nvGraphicFramePr>
        <p:xfrm>
          <a:off x="107504" y="3140968"/>
          <a:ext cx="9036496" cy="3569208"/>
        </p:xfrm>
        <a:graphic>
          <a:graphicData uri="http://schemas.openxmlformats.org/drawingml/2006/table">
            <a:tbl>
              <a:tblPr/>
              <a:tblGrid>
                <a:gridCol w="2808312"/>
                <a:gridCol w="3216019"/>
                <a:gridCol w="3012165"/>
              </a:tblGrid>
              <a:tr h="7771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rgbClr val="333399"/>
                          </a:solidFill>
                          <a:effectLst/>
                          <a:latin typeface="Times New Roman" pitchFamily="18" charset="0"/>
                          <a:cs typeface="Times New Roman" pitchFamily="18" charset="0"/>
                        </a:rPr>
                        <a:t>Phân bổ LTTM năm N</a:t>
                      </a:r>
                      <a:endParaRPr kumimoji="0" lang="en-US" sz="23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rgbClr val="333399"/>
                          </a:solidFill>
                          <a:effectLst/>
                          <a:latin typeface="Times New Roman" pitchFamily="18" charset="0"/>
                          <a:cs typeface="Times New Roman" pitchFamily="18" charset="0"/>
                        </a:rPr>
                        <a:t>Phân bổ LTTM các năm sau (N+1, …)</a:t>
                      </a:r>
                      <a:endParaRPr kumimoji="0" lang="en-US" sz="23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rgbClr val="333399"/>
                          </a:solidFill>
                          <a:effectLst/>
                          <a:latin typeface="Times New Roman" pitchFamily="18" charset="0"/>
                          <a:cs typeface="Times New Roman" pitchFamily="18" charset="0"/>
                        </a:rPr>
                        <a:t>Sau khi đã phân bổ hết LTTM</a:t>
                      </a:r>
                      <a:endParaRPr kumimoji="0" lang="en-US" sz="23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8953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Nợ CP Quản lý DN </a:t>
                      </a:r>
                      <a:r>
                        <a:rPr kumimoji="0" lang="en-US" sz="1600" b="1" i="1" u="none" strike="noStrike" cap="none" normalizeH="0" baseline="0" smtClean="0">
                          <a:ln>
                            <a:noFill/>
                          </a:ln>
                          <a:solidFill>
                            <a:srgbClr val="333399"/>
                          </a:solidFill>
                          <a:effectLst/>
                          <a:latin typeface="Times New Roman" pitchFamily="18" charset="0"/>
                          <a:cs typeface="Times New Roman" pitchFamily="18" charset="0"/>
                        </a:rPr>
                        <a:t>(Lợi thế TM phân bổ trong kỳ)</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      </a:t>
                      </a: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Có LTTM</a:t>
                      </a: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 </a:t>
                      </a:r>
                      <a:r>
                        <a:rPr kumimoji="0" lang="en-US" sz="1600" b="1" i="1" u="none" strike="noStrike" cap="none" normalizeH="0" baseline="0" smtClean="0">
                          <a:ln>
                            <a:noFill/>
                          </a:ln>
                          <a:solidFill>
                            <a:srgbClr val="333399"/>
                          </a:solidFill>
                          <a:effectLst/>
                          <a:latin typeface="Times New Roman" pitchFamily="18" charset="0"/>
                          <a:cs typeface="Times New Roman" pitchFamily="18" charset="0"/>
                        </a:rPr>
                        <a:t>(LTTM phát sinh trong kỳ)</a:t>
                      </a:r>
                      <a:endParaRPr kumimoji="0" lang="en-US" sz="1600" b="1" i="1"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Nợ LN sau thuế chưa PP lũy kế đến cuối kỳ trước</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rPr>
                        <a:t>(Số Lợi thế thương mại đã phân bổ luỹ kế đến đầu kỳ)</a:t>
                      </a:r>
                      <a:endParaRPr kumimoji="0" lang="en-US" sz="1600" b="1" i="1" u="none" strike="noStrike" cap="none" normalizeH="0" baseline="0" smtClean="0">
                        <a:ln>
                          <a:noFill/>
                        </a:ln>
                        <a:solidFill>
                          <a:srgbClr val="333399"/>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Nợ CP Quản lý DN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chemeClr val="tx1"/>
                          </a:solidFill>
                          <a:effectLst/>
                          <a:latin typeface="Times New Roman" pitchFamily="18" charset="0"/>
                        </a:rPr>
                        <a:t>(Số Lợi thế thương mại phân bổ trong kỳ)</a:t>
                      </a:r>
                      <a:endParaRPr kumimoji="0" lang="en-US" sz="1600" b="1" i="1" u="none" strike="noStrike" cap="none" normalizeH="0" baseline="0" smtClean="0">
                        <a:ln>
                          <a:noFill/>
                        </a:ln>
                        <a:solidFill>
                          <a:srgbClr val="333399"/>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         </a:t>
                      </a: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Có LTTM </a:t>
                      </a:r>
                      <a:r>
                        <a:rPr kumimoji="0" lang="en-US" sz="1600" b="1" i="1" u="none" strike="noStrike" cap="none" normalizeH="0" baseline="0" smtClean="0">
                          <a:ln>
                            <a:noFill/>
                          </a:ln>
                          <a:solidFill>
                            <a:srgbClr val="333399"/>
                          </a:solidFill>
                          <a:effectLst/>
                          <a:latin typeface="Times New Roman" pitchFamily="18" charset="0"/>
                          <a:cs typeface="Times New Roman" pitchFamily="18" charset="0"/>
                        </a:rPr>
                        <a:t>(Số đã phân bổ LK đến cuối kỳ)</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Nợ LN ST chưa PP lũy kế đến cuối kỳ trước</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          Có LTTM</a:t>
                      </a:r>
                      <a:endParaRPr kumimoji="0" lang="en-US" sz="23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3810" name="Text Box 57">
            <a:hlinkClick r:id="rId2" action="ppaction://hlinkfile"/>
          </p:cNvPr>
          <p:cNvSpPr txBox="1">
            <a:spLocks noChangeArrowheads="1"/>
          </p:cNvSpPr>
          <p:nvPr/>
        </p:nvSpPr>
        <p:spPr bwMode="auto">
          <a:xfrm>
            <a:off x="457200" y="6172200"/>
            <a:ext cx="1143000" cy="3693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spAutoFit/>
          </a:bodyPr>
          <a:lstStyle/>
          <a:p>
            <a:pPr>
              <a:spcBef>
                <a:spcPct val="50000"/>
              </a:spcBef>
            </a:pPr>
            <a:r>
              <a:rPr lang="en-US" smtClean="0">
                <a:solidFill>
                  <a:srgbClr val="FF0000"/>
                </a:solidFill>
                <a:hlinkClick r:id="rId3" action="ppaction://hlinkfile"/>
              </a:rPr>
              <a:t>Ví dụ 2:</a:t>
            </a:r>
            <a:endParaRPr lang="en-US">
              <a:solidFill>
                <a:srgbClr val="FF0000"/>
              </a:solidFill>
            </a:endParaRPr>
          </a:p>
        </p:txBody>
      </p:sp>
      <p:sp>
        <p:nvSpPr>
          <p:cNvPr id="6" name="Rectangle 5"/>
          <p:cNvSpPr/>
          <p:nvPr/>
        </p:nvSpPr>
        <p:spPr>
          <a:xfrm>
            <a:off x="0" y="0"/>
            <a:ext cx="637220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indent="457200" algn="just"/>
            <a:r>
              <a:rPr lang="en-US" sz="2400" b="1" smtClean="0">
                <a:latin typeface="Times New Roman" pitchFamily="18" charset="0"/>
                <a:cs typeface="Times New Roman" pitchFamily="18" charset="0"/>
              </a:rPr>
              <a:t>(2) Phân bổ Lợi thế thương mại.</a:t>
            </a:r>
          </a:p>
          <a:p>
            <a:pPr indent="457200" algn="just"/>
            <a:r>
              <a:rPr lang="en-US" sz="2400" b="1" smtClean="0">
                <a:latin typeface="Times New Roman" pitchFamily="18" charset="0"/>
              </a:rPr>
              <a:t>* Nguyên tắc phân bổ</a:t>
            </a:r>
            <a:endParaRPr lang="en-US" sz="2400" b="1">
              <a:latin typeface="Times New Roman" pitchFamily="18" charset="0"/>
            </a:endParaRPr>
          </a:p>
        </p:txBody>
      </p:sp>
      <p:sp>
        <p:nvSpPr>
          <p:cNvPr id="2" name="Footer Placeholder 1"/>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9E414A4-53EB-4B3E-8B29-E84C0EB7D24C}" type="slidenum">
              <a:rPr lang="en-US"/>
              <a:pPr>
                <a:defRPr/>
              </a:pPr>
              <a:t>36</a:t>
            </a:fld>
            <a:endParaRPr lang="en-US"/>
          </a:p>
        </p:txBody>
      </p:sp>
      <p:sp>
        <p:nvSpPr>
          <p:cNvPr id="34819" name="Rectangle 2"/>
          <p:cNvSpPr>
            <a:spLocks noChangeArrowheads="1"/>
          </p:cNvSpPr>
          <p:nvPr/>
        </p:nvSpPr>
        <p:spPr bwMode="auto">
          <a:xfrm>
            <a:off x="0" y="0"/>
            <a:ext cx="9144000" cy="830263"/>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indent="457200" algn="just"/>
            <a:r>
              <a:rPr lang="en-US" sz="2400" b="1" baseline="0">
                <a:solidFill>
                  <a:srgbClr val="FF0000"/>
                </a:solidFill>
                <a:latin typeface="Times New Roman" pitchFamily="18" charset="0"/>
                <a:cs typeface="Times New Roman" pitchFamily="18" charset="0"/>
              </a:rPr>
              <a:t>(3) Tách lợi ích của </a:t>
            </a:r>
            <a:r>
              <a:rPr lang="vi-VN" sz="2400" b="1" baseline="0">
                <a:solidFill>
                  <a:srgbClr val="FF0000"/>
                </a:solidFill>
                <a:latin typeface="Times New Roman" pitchFamily="18" charset="0"/>
                <a:cs typeface="Times New Roman" pitchFamily="18" charset="0"/>
              </a:rPr>
              <a:t>cổ đông không kiểm soát</a:t>
            </a:r>
            <a:endParaRPr lang="en-US" sz="2400" b="1" baseline="0">
              <a:solidFill>
                <a:srgbClr val="FF0000"/>
              </a:solidFill>
              <a:latin typeface="Times New Roman" pitchFamily="18" charset="0"/>
              <a:cs typeface="Times New Roman" pitchFamily="18" charset="0"/>
            </a:endParaRPr>
          </a:p>
          <a:p>
            <a:pPr indent="457200" algn="just"/>
            <a:r>
              <a:rPr lang="en-US" sz="2400" b="1" baseline="0">
                <a:solidFill>
                  <a:srgbClr val="990099"/>
                </a:solidFill>
                <a:latin typeface="Times New Roman" pitchFamily="18" charset="0"/>
                <a:cs typeface="Times New Roman" pitchFamily="18" charset="0"/>
              </a:rPr>
              <a:t>* Nguyên tắc tách lợi ích của </a:t>
            </a:r>
            <a:r>
              <a:rPr lang="vi-VN" sz="2400" b="1" baseline="0">
                <a:solidFill>
                  <a:srgbClr val="990099"/>
                </a:solidFill>
                <a:latin typeface="Times New Roman" pitchFamily="18" charset="0"/>
                <a:cs typeface="Times New Roman" pitchFamily="18" charset="0"/>
              </a:rPr>
              <a:t>cổ đông không kiểm soát</a:t>
            </a:r>
            <a:r>
              <a:rPr lang="en-US" sz="2400" b="1" baseline="0">
                <a:solidFill>
                  <a:srgbClr val="990099"/>
                </a:solidFill>
                <a:latin typeface="Times New Roman" pitchFamily="18" charset="0"/>
                <a:cs typeface="Times New Roman" pitchFamily="18" charset="0"/>
              </a:rPr>
              <a:t> </a:t>
            </a:r>
          </a:p>
        </p:txBody>
      </p:sp>
      <p:sp>
        <p:nvSpPr>
          <p:cNvPr id="2" name="Footer Placeholder 1"/>
          <p:cNvSpPr>
            <a:spLocks noGrp="1"/>
          </p:cNvSpPr>
          <p:nvPr>
            <p:ph type="ftr" sz="quarter" idx="11"/>
          </p:nvPr>
        </p:nvSpPr>
        <p:spPr/>
        <p:txBody>
          <a:bodyPr/>
          <a:lstStyle/>
          <a:p>
            <a:r>
              <a:rPr lang="en-US" smtClean="0"/>
              <a:t>Bộ môn Kế toán Tài chính - HVTC</a:t>
            </a:r>
            <a:endParaRPr lang="en-US"/>
          </a:p>
        </p:txBody>
      </p:sp>
      <p:sp>
        <p:nvSpPr>
          <p:cNvPr id="6" name="Oval 5"/>
          <p:cNvSpPr/>
          <p:nvPr/>
        </p:nvSpPr>
        <p:spPr>
          <a:xfrm>
            <a:off x="1115616" y="1628800"/>
            <a:ext cx="6732984" cy="2160239"/>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vi-VN">
                <a:solidFill>
                  <a:srgbClr val="002060"/>
                </a:solidFill>
                <a:latin typeface="Times New Roman" pitchFamily="18" charset="0"/>
                <a:cs typeface="Times New Roman" pitchFamily="18" charset="0"/>
              </a:rPr>
              <a:t> </a:t>
            </a:r>
            <a:endParaRPr lang="en-US" dirty="0">
              <a:solidFill>
                <a:srgbClr val="002060"/>
              </a:solidFill>
              <a:latin typeface="Times New Roman" pitchFamily="18" charset="0"/>
              <a:cs typeface="Times New Roman" pitchFamily="18" charset="0"/>
            </a:endParaRPr>
          </a:p>
        </p:txBody>
      </p:sp>
      <p:sp>
        <p:nvSpPr>
          <p:cNvPr id="3" name="TextBox 2"/>
          <p:cNvSpPr txBox="1"/>
          <p:nvPr/>
        </p:nvSpPr>
        <p:spPr>
          <a:xfrm>
            <a:off x="1475656" y="2276872"/>
            <a:ext cx="6473197" cy="954107"/>
          </a:xfrm>
          <a:prstGeom prst="rect">
            <a:avLst/>
          </a:prstGeom>
          <a:noFill/>
        </p:spPr>
        <p:txBody>
          <a:bodyPr wrap="square" rtlCol="0">
            <a:spAutoFit/>
          </a:bodyPr>
          <a:lstStyle/>
          <a:p>
            <a:pPr algn="ctr"/>
            <a:r>
              <a:rPr lang="en-US" sz="2800" b="1" smtClean="0">
                <a:latin typeface="Times New Roman" pitchFamily="18" charset="0"/>
                <a:cs typeface="Times New Roman" pitchFamily="18" charset="0"/>
              </a:rPr>
              <a:t>Thông tư 202/2014 – Chương 2, mục 4</a:t>
            </a:r>
          </a:p>
          <a:p>
            <a:pPr algn="ctr"/>
            <a:r>
              <a:rPr lang="en-US" sz="2800" b="1" smtClean="0">
                <a:latin typeface="Times New Roman" pitchFamily="18" charset="0"/>
                <a:cs typeface="Times New Roman" pitchFamily="18" charset="0"/>
              </a:rPr>
              <a:t>Điều 21 + 22</a:t>
            </a:r>
            <a:endParaRPr lang="en-US" sz="2800" b="1">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pPr>
              <a:defRPr/>
            </a:pPr>
            <a:fld id="{EA916866-7D00-4B80-8EDB-666B8C998341}" type="slidenum">
              <a:rPr lang="en-US"/>
              <a:pPr>
                <a:defRPr/>
              </a:pPr>
              <a:t>37</a:t>
            </a:fld>
            <a:endParaRPr lang="en-US"/>
          </a:p>
        </p:txBody>
      </p:sp>
      <p:graphicFrame>
        <p:nvGraphicFramePr>
          <p:cNvPr id="352284" name="Group 28"/>
          <p:cNvGraphicFramePr>
            <a:graphicFrameLocks noGrp="1"/>
          </p:cNvGraphicFramePr>
          <p:nvPr>
            <p:ph/>
            <p:extLst>
              <p:ext uri="{D42A27DB-BD31-4B8C-83A1-F6EECF244321}">
                <p14:modId xmlns:p14="http://schemas.microsoft.com/office/powerpoint/2010/main" val="1733511898"/>
              </p:ext>
            </p:extLst>
          </p:nvPr>
        </p:nvGraphicFramePr>
        <p:xfrm>
          <a:off x="107504" y="1142984"/>
          <a:ext cx="9036496" cy="5157216"/>
        </p:xfrm>
        <a:graphic>
          <a:graphicData uri="http://schemas.openxmlformats.org/drawingml/2006/table">
            <a:tbl>
              <a:tblPr/>
              <a:tblGrid>
                <a:gridCol w="4518248"/>
                <a:gridCol w="4518248"/>
              </a:tblGrid>
              <a:tr h="685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Nếu các KM thuộc Vốn chủ sở hữu có giá trị dương</a:t>
                      </a: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Nếu các KM thuộc Vôn chủ  sở hữu có giá trị âm</a:t>
                      </a: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2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333399"/>
                          </a:solidFill>
                          <a:effectLst/>
                          <a:latin typeface="Times New Roman" pitchFamily="18" charset="0"/>
                          <a:cs typeface="Times New Roman" pitchFamily="18" charset="0"/>
                        </a:rPr>
                        <a:t>Nợ Các KM thuộc Vốn CSH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(Nợ Vốn góp của chủ sở hữu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Nợ Thặng dư vốn cổ phần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Nợ Vốn khác của chủ sở hữu</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Nợ Chênh lệch đánh giá lại 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Nợ Chênh lệch tỷ giá hối đoái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Nợ Quỹ đầu tư phát triển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Nợ Các quỹ khác thuộc VCSH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Nợ Lợi nhuận STCPP)</a:t>
                      </a:r>
                      <a:endParaRPr kumimoji="0" lang="en-US" sz="2400" b="0" i="0" u="none" strike="noStrike" cap="none" normalizeH="0" baseline="0" smtClean="0">
                        <a:ln>
                          <a:noFill/>
                        </a:ln>
                        <a:solidFill>
                          <a:srgbClr val="333399"/>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	</a:t>
                      </a:r>
                      <a:r>
                        <a:rPr kumimoji="0" lang="en-US" sz="2400" b="1" i="0" u="none" strike="noStrike" cap="none" normalizeH="0" baseline="0" smtClean="0">
                          <a:ln>
                            <a:noFill/>
                          </a:ln>
                          <a:solidFill>
                            <a:srgbClr val="333399"/>
                          </a:solidFill>
                          <a:effectLst/>
                          <a:latin typeface="Times New Roman" pitchFamily="18" charset="0"/>
                          <a:cs typeface="Times New Roman" pitchFamily="18" charset="0"/>
                        </a:rPr>
                        <a:t>Có Lợi ích của CĐKKS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333399"/>
                          </a:solidFill>
                          <a:effectLst/>
                          <a:latin typeface="Times New Roman" pitchFamily="18" charset="0"/>
                          <a:cs typeface="Times New Roman" pitchFamily="18" charset="0"/>
                        </a:rPr>
                        <a:t>Nợ Lợi ích của </a:t>
                      </a:r>
                      <a:r>
                        <a:rPr kumimoji="0" lang="vi-VN" sz="2400" b="1" i="0" u="none" strike="noStrike" cap="none" normalizeH="0" baseline="0" smtClean="0">
                          <a:ln>
                            <a:noFill/>
                          </a:ln>
                          <a:solidFill>
                            <a:srgbClr val="333399"/>
                          </a:solidFill>
                          <a:effectLst/>
                          <a:latin typeface="Times New Roman" pitchFamily="18" charset="0"/>
                          <a:cs typeface="Times New Roman" pitchFamily="18" charset="0"/>
                        </a:rPr>
                        <a:t>cổ đông </a:t>
                      </a:r>
                      <a:r>
                        <a:rPr kumimoji="0" lang="en-US" sz="2400" b="1" i="0" u="none" strike="noStrike" cap="none" normalizeH="0" baseline="0" smtClean="0">
                          <a:ln>
                            <a:noFill/>
                          </a:ln>
                          <a:solidFill>
                            <a:srgbClr val="333399"/>
                          </a:solidFill>
                          <a:effectLst/>
                          <a:latin typeface="Times New Roman" pitchFamily="18" charset="0"/>
                          <a:cs typeface="Times New Roman" pitchFamily="18" charset="0"/>
                        </a:rPr>
                        <a:t>KKS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333399"/>
                          </a:solidFill>
                          <a:effectLst/>
                          <a:latin typeface="Times New Roman" pitchFamily="18" charset="0"/>
                          <a:cs typeface="Times New Roman" pitchFamily="18" charset="0"/>
                        </a:rPr>
                        <a:t>     (Có Các KM thuộc VCSH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Có Thặng dư vốn cổ phần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Có Vốn khác của chủ sở hữu</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Có Chênh lệch đánh giá 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Có Chênh lệch tỷ giá hối đoái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Có Quỹ đầu tư phát triển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Có Các quỹ khác thuộc VCSH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Có Lợi nhuận ST CPP)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Text Box 17"/>
          <p:cNvSpPr txBox="1">
            <a:spLocks noChangeArrowheads="1"/>
          </p:cNvSpPr>
          <p:nvPr/>
        </p:nvSpPr>
        <p:spPr bwMode="auto">
          <a:xfrm>
            <a:off x="0" y="500042"/>
            <a:ext cx="9144000" cy="461665"/>
          </a:xfrm>
          <a:prstGeom prst="rect">
            <a:avLst/>
          </a:prstGeom>
          <a:noFill/>
          <a:ln w="9525">
            <a:noFill/>
            <a:miter lim="800000"/>
            <a:headEnd/>
            <a:tailEnd/>
          </a:ln>
        </p:spPr>
        <p:txBody>
          <a:bodyPr>
            <a:spAutoFit/>
          </a:bodyPr>
          <a:lstStyle/>
          <a:p>
            <a:pPr>
              <a:spcBef>
                <a:spcPct val="50000"/>
              </a:spcBef>
            </a:pPr>
            <a:r>
              <a:rPr lang="en-US" sz="2400" b="1" i="1" baseline="0">
                <a:latin typeface="Times New Roman" pitchFamily="18" charset="0"/>
              </a:rPr>
              <a:t>a) Tách lợi ích của </a:t>
            </a:r>
            <a:r>
              <a:rPr lang="vi-VN" sz="2400" b="1" i="1" baseline="0">
                <a:latin typeface="Times New Roman" pitchFamily="18" charset="0"/>
              </a:rPr>
              <a:t>cổ đông không kiểm soát</a:t>
            </a:r>
            <a:r>
              <a:rPr lang="en-US" sz="2400" b="1" i="1" baseline="0">
                <a:latin typeface="Times New Roman" pitchFamily="18" charset="0"/>
              </a:rPr>
              <a:t> tại ngày đầu kỳ báo cáo  </a:t>
            </a:r>
          </a:p>
        </p:txBody>
      </p:sp>
      <p:sp>
        <p:nvSpPr>
          <p:cNvPr id="2" name="Footer Placeholder 1"/>
          <p:cNvSpPr>
            <a:spLocks noGrp="1"/>
          </p:cNvSpPr>
          <p:nvPr>
            <p:ph type="ftr" sz="quarter" idx="11"/>
          </p:nvPr>
        </p:nvSpPr>
        <p:spPr/>
        <p:txBody>
          <a:bodyPr/>
          <a:lstStyle/>
          <a:p>
            <a:pPr>
              <a:defRPr/>
            </a:pPr>
            <a:r>
              <a:rPr lang="en-US" smtClean="0"/>
              <a:t>Bộ môn Kế toán Tài chính - HVTC</a:t>
            </a:r>
            <a:endParaRPr lang="en-US"/>
          </a:p>
        </p:txBody>
      </p:sp>
      <p:sp>
        <p:nvSpPr>
          <p:cNvPr id="6" name="Rectangle 5"/>
          <p:cNvSpPr/>
          <p:nvPr/>
        </p:nvSpPr>
        <p:spPr>
          <a:xfrm>
            <a:off x="0" y="1"/>
            <a:ext cx="5004048"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smtClean="0">
                <a:solidFill>
                  <a:srgbClr val="990099"/>
                </a:solidFill>
                <a:latin typeface="Times New Roman" pitchFamily="18" charset="0"/>
              </a:rPr>
              <a:t>* Bút toán điều chỉnh</a:t>
            </a:r>
            <a:endParaRPr lang="en-US" sz="2400">
              <a:solidFill>
                <a:srgbClr val="990099"/>
              </a:solidFill>
              <a:latin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4"/>
          <p:cNvSpPr>
            <a:spLocks noGrp="1"/>
          </p:cNvSpPr>
          <p:nvPr>
            <p:ph type="sldNum" sz="quarter" idx="12"/>
          </p:nvPr>
        </p:nvSpPr>
        <p:spPr/>
        <p:txBody>
          <a:bodyPr/>
          <a:lstStyle/>
          <a:p>
            <a:pPr>
              <a:defRPr/>
            </a:pPr>
            <a:fld id="{13F7FC45-0705-40D4-8C63-7F0FB299D7CC}" type="slidenum">
              <a:rPr lang="en-US"/>
              <a:pPr>
                <a:defRPr/>
              </a:pPr>
              <a:t>38</a:t>
            </a:fld>
            <a:endParaRPr lang="en-US"/>
          </a:p>
        </p:txBody>
      </p:sp>
      <p:sp>
        <p:nvSpPr>
          <p:cNvPr id="37891" name="Rectangle 4"/>
          <p:cNvSpPr>
            <a:spLocks noChangeArrowheads="1"/>
          </p:cNvSpPr>
          <p:nvPr/>
        </p:nvSpPr>
        <p:spPr bwMode="auto">
          <a:xfrm>
            <a:off x="0" y="181253"/>
            <a:ext cx="9144000" cy="461665"/>
          </a:xfrm>
          <a:prstGeom prst="rect">
            <a:avLst/>
          </a:prstGeom>
          <a:noFill/>
          <a:ln w="9525">
            <a:noFill/>
            <a:miter lim="800000"/>
            <a:headEnd/>
            <a:tailEnd/>
          </a:ln>
        </p:spPr>
        <p:txBody>
          <a:bodyPr wrap="square" anchor="ctr">
            <a:spAutoFit/>
          </a:bodyPr>
          <a:lstStyle/>
          <a:p>
            <a:r>
              <a:rPr lang="en-US" sz="2400" b="1" i="1" baseline="0">
                <a:latin typeface="Times New Roman" pitchFamily="18" charset="0"/>
              </a:rPr>
              <a:t>b) Ghi nhận lợi ích của </a:t>
            </a:r>
            <a:r>
              <a:rPr lang="en-US" sz="2400" b="1" i="1" baseline="0" smtClean="0">
                <a:latin typeface="Times New Roman" pitchFamily="18" charset="0"/>
              </a:rPr>
              <a:t>CĐKKS</a:t>
            </a:r>
            <a:r>
              <a:rPr lang="en-US" sz="2400" b="1" i="1" smtClean="0">
                <a:latin typeface="Times New Roman" pitchFamily="18" charset="0"/>
              </a:rPr>
              <a:t> </a:t>
            </a:r>
            <a:r>
              <a:rPr lang="en-US" sz="2400" b="1" i="1" baseline="0" smtClean="0">
                <a:latin typeface="Times New Roman" pitchFamily="18" charset="0"/>
              </a:rPr>
              <a:t>từ </a:t>
            </a:r>
            <a:r>
              <a:rPr lang="en-US" sz="2400" b="1" i="1" baseline="0">
                <a:latin typeface="Times New Roman" pitchFamily="18" charset="0"/>
              </a:rPr>
              <a:t>KQHDKD trong kỳ. </a:t>
            </a:r>
          </a:p>
        </p:txBody>
      </p:sp>
      <p:graphicFrame>
        <p:nvGraphicFramePr>
          <p:cNvPr id="354358" name="Group 54"/>
          <p:cNvGraphicFramePr>
            <a:graphicFrameLocks noGrp="1"/>
          </p:cNvGraphicFramePr>
          <p:nvPr>
            <p:ph/>
            <p:extLst>
              <p:ext uri="{D42A27DB-BD31-4B8C-83A1-F6EECF244321}">
                <p14:modId xmlns:p14="http://schemas.microsoft.com/office/powerpoint/2010/main" val="3515250221"/>
              </p:ext>
            </p:extLst>
          </p:nvPr>
        </p:nvGraphicFramePr>
        <p:xfrm>
          <a:off x="71406" y="892720"/>
          <a:ext cx="8952271" cy="5133457"/>
        </p:xfrm>
        <a:graphic>
          <a:graphicData uri="http://schemas.openxmlformats.org/drawingml/2006/table">
            <a:tbl>
              <a:tblPr/>
              <a:tblGrid>
                <a:gridCol w="2124330"/>
                <a:gridCol w="2351806"/>
                <a:gridCol w="2387272"/>
                <a:gridCol w="2088863"/>
              </a:tblGrid>
              <a:tr h="256094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imes New Roman" pitchFamily="18" charset="0"/>
                        </a:rPr>
                        <a:t> </a:t>
                      </a:r>
                      <a:r>
                        <a:rPr kumimoji="0" lang="en-US" sz="2200" b="1" i="0" u="none" strike="noStrike" cap="none" normalizeH="0" baseline="0" smtClean="0">
                          <a:ln>
                            <a:noFill/>
                          </a:ln>
                          <a:solidFill>
                            <a:srgbClr val="FF0000"/>
                          </a:solidFill>
                          <a:effectLst/>
                          <a:latin typeface="Times New Roman" pitchFamily="18" charset="0"/>
                        </a:rPr>
                        <a:t>Lợi ích của CĐKKS </a:t>
                      </a:r>
                      <a:r>
                        <a:rPr kumimoji="0" lang="en-US" sz="2200" b="1" i="0" u="sng" strike="noStrike" cap="none" normalizeH="0" baseline="0" smtClean="0">
                          <a:ln>
                            <a:noFill/>
                          </a:ln>
                          <a:solidFill>
                            <a:srgbClr val="FF0000"/>
                          </a:solidFill>
                          <a:effectLst/>
                          <a:latin typeface="Times New Roman" pitchFamily="18" charset="0"/>
                        </a:rPr>
                        <a:t>trong lãi sau thuế</a:t>
                      </a:r>
                      <a:r>
                        <a:rPr kumimoji="0" lang="en-US" sz="2200" b="1" i="0" u="none" strike="noStrike" cap="none" normalizeH="0" baseline="0" smtClean="0">
                          <a:ln>
                            <a:noFill/>
                          </a:ln>
                          <a:solidFill>
                            <a:srgbClr val="FF0000"/>
                          </a:solidFill>
                          <a:effectLst/>
                          <a:latin typeface="Times New Roman" pitchFamily="18" charset="0"/>
                        </a:rPr>
                        <a:t> của các Công ty con </a:t>
                      </a:r>
                      <a:r>
                        <a:rPr kumimoji="0" lang="en-US" sz="2200" b="1" i="0" u="sng" strike="noStrike" cap="none" normalizeH="0" baseline="0" smtClean="0">
                          <a:ln>
                            <a:noFill/>
                          </a:ln>
                          <a:solidFill>
                            <a:srgbClr val="FF0000"/>
                          </a:solidFill>
                          <a:effectLst/>
                          <a:latin typeface="Times New Roman" pitchFamily="18" charset="0"/>
                        </a:rPr>
                        <a:t>phát sinh trong kỳ.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sng" strike="noStrike" cap="none" normalizeH="0" baseline="0" smtClean="0">
                          <a:ln>
                            <a:noFill/>
                          </a:ln>
                          <a:solidFill>
                            <a:schemeClr val="tx1"/>
                          </a:solidFill>
                          <a:effectLst/>
                          <a:latin typeface="Times New Roman" pitchFamily="18" charset="0"/>
                        </a:rPr>
                        <a:t>Số lỗ</a:t>
                      </a:r>
                      <a:r>
                        <a:rPr kumimoji="0" lang="en-US" sz="2200" b="1" i="0" u="none" strike="noStrike" cap="none" normalizeH="0" baseline="0" smtClean="0">
                          <a:ln>
                            <a:noFill/>
                          </a:ln>
                          <a:solidFill>
                            <a:schemeClr val="tx1"/>
                          </a:solidFill>
                          <a:effectLst/>
                          <a:latin typeface="Times New Roman" pitchFamily="18" charset="0"/>
                        </a:rPr>
                        <a:t> các CĐKKS phải gánh chịu trong tổng </a:t>
                      </a:r>
                      <a:r>
                        <a:rPr kumimoji="0" lang="en-US" sz="2200" b="1" i="0" u="sng" strike="noStrike" cap="none" normalizeH="0" baseline="0" smtClean="0">
                          <a:ln>
                            <a:noFill/>
                          </a:ln>
                          <a:solidFill>
                            <a:schemeClr val="tx1"/>
                          </a:solidFill>
                          <a:effectLst/>
                          <a:latin typeface="Times New Roman" pitchFamily="18" charset="0"/>
                        </a:rPr>
                        <a:t>số lỗ của các công ty con phát sinh trong kỳ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imes New Roman" pitchFamily="18" charset="0"/>
                        </a:rPr>
                        <a:t> Trong kỳ, công ty con trích lập các quỹ ĐTPT … từ LN sau thuế chưa phân phối.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imes New Roman" pitchFamily="18" charset="0"/>
                        </a:rPr>
                        <a:t>Trong  kỳ công ty con phân phối LN và trả cổ tức bằng tiền cho các CĐKKS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276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imes New Roman" pitchFamily="18" charset="0"/>
                        </a:rPr>
                        <a:t>Nợ </a:t>
                      </a:r>
                      <a:r>
                        <a:rPr kumimoji="0" lang="en-US" sz="2200" b="0" i="0" u="none" strike="noStrike" cap="none" normalizeH="0" baseline="0" smtClean="0">
                          <a:ln>
                            <a:noFill/>
                          </a:ln>
                          <a:solidFill>
                            <a:schemeClr val="tx1"/>
                          </a:solidFill>
                          <a:effectLst/>
                          <a:latin typeface="Times New Roman" pitchFamily="18" charset="0"/>
                        </a:rPr>
                        <a:t>LNST (của CĐKKS)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rPr>
                        <a:t>     </a:t>
                      </a:r>
                      <a:r>
                        <a:rPr kumimoji="0" lang="en-US" sz="2200" b="1" i="0" u="none" strike="noStrike" cap="none" normalizeH="0" baseline="0" smtClean="0">
                          <a:ln>
                            <a:noFill/>
                          </a:ln>
                          <a:solidFill>
                            <a:schemeClr val="tx1"/>
                          </a:solidFill>
                          <a:effectLst/>
                          <a:latin typeface="Times New Roman" pitchFamily="18" charset="0"/>
                        </a:rPr>
                        <a:t>Có </a:t>
                      </a:r>
                      <a:r>
                        <a:rPr kumimoji="0" lang="en-US" sz="2200" b="0" i="0" u="none" strike="noStrike" cap="none" normalizeH="0" baseline="0" smtClean="0">
                          <a:ln>
                            <a:noFill/>
                          </a:ln>
                          <a:solidFill>
                            <a:schemeClr val="tx1"/>
                          </a:solidFill>
                          <a:effectLst/>
                          <a:latin typeface="Times New Roman" pitchFamily="18" charset="0"/>
                        </a:rPr>
                        <a:t> NCI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imes New Roman" pitchFamily="18" charset="0"/>
                        </a:rPr>
                        <a:t>Nợ LI CĐ KKS</a:t>
                      </a:r>
                      <a:endParaRPr kumimoji="0" lang="en-US" sz="22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rPr>
                        <a:t>     </a:t>
                      </a:r>
                      <a:r>
                        <a:rPr kumimoji="0" lang="en-US" sz="2200" b="1" i="0" u="none" strike="noStrike" cap="none" normalizeH="0" baseline="0" smtClean="0">
                          <a:ln>
                            <a:noFill/>
                          </a:ln>
                          <a:solidFill>
                            <a:schemeClr val="tx1"/>
                          </a:solidFill>
                          <a:effectLst/>
                          <a:latin typeface="Times New Roman" pitchFamily="18" charset="0"/>
                        </a:rPr>
                        <a:t>Có</a:t>
                      </a:r>
                      <a:r>
                        <a:rPr kumimoji="0" lang="en-US" sz="2200" b="0" i="0" u="none" strike="noStrike" cap="none" normalizeH="0" baseline="0" smtClean="0">
                          <a:ln>
                            <a:noFill/>
                          </a:ln>
                          <a:solidFill>
                            <a:schemeClr val="tx1"/>
                          </a:solidFill>
                          <a:effectLst/>
                          <a:latin typeface="Times New Roman" pitchFamily="18" charset="0"/>
                        </a:rPr>
                        <a:t> LNST (của CĐKKS)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imes New Roman" pitchFamily="18" charset="0"/>
                        </a:rPr>
                        <a:t>Nợ</a:t>
                      </a:r>
                      <a:r>
                        <a:rPr kumimoji="0" lang="en-US" sz="2200" b="0" i="0" u="none" strike="noStrike" cap="none" normalizeH="0" baseline="0" smtClean="0">
                          <a:ln>
                            <a:noFill/>
                          </a:ln>
                          <a:solidFill>
                            <a:schemeClr val="tx1"/>
                          </a:solidFill>
                          <a:effectLst/>
                          <a:latin typeface="Times New Roman" pitchFamily="18" charset="0"/>
                        </a:rPr>
                        <a:t> Các quỹ thuộc VCSH (Chi tiết từng quỹ, như</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rPr>
                        <a:t>Quỹ ĐTPT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imes New Roman" pitchFamily="18" charset="0"/>
                        </a:rPr>
                        <a:t>Có</a:t>
                      </a:r>
                      <a:r>
                        <a:rPr kumimoji="0" lang="en-US" sz="2200" b="0" i="0" u="none" strike="noStrike" cap="none" normalizeH="0" baseline="0" smtClean="0">
                          <a:ln>
                            <a:noFill/>
                          </a:ln>
                          <a:solidFill>
                            <a:schemeClr val="tx1"/>
                          </a:solidFill>
                          <a:effectLst/>
                          <a:latin typeface="Times New Roman" pitchFamily="18" charset="0"/>
                        </a:rPr>
                        <a:t> LNST chưa PP </a:t>
                      </a:r>
                      <a:r>
                        <a:rPr kumimoji="0" lang="en-US" sz="2200" b="1" i="1" u="none" strike="noStrike" cap="none" normalizeH="0" baseline="0" smtClean="0">
                          <a:ln>
                            <a:noFill/>
                          </a:ln>
                          <a:solidFill>
                            <a:srgbClr val="FF0000"/>
                          </a:solidFill>
                          <a:effectLst/>
                          <a:latin typeface="Times New Roman" pitchFamily="18" charset="0"/>
                        </a:rPr>
                        <a:t>lũy kế đến cuối kỳ trước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imes New Roman" pitchFamily="18" charset="0"/>
                        </a:rPr>
                        <a:t>Nợ</a:t>
                      </a:r>
                      <a:r>
                        <a:rPr kumimoji="0" lang="en-US" sz="2200" b="0" i="0" u="none" strike="noStrike" cap="none" normalizeH="0" baseline="0" smtClean="0">
                          <a:ln>
                            <a:noFill/>
                          </a:ln>
                          <a:solidFill>
                            <a:schemeClr val="tx1"/>
                          </a:solidFill>
                          <a:effectLst/>
                          <a:latin typeface="Times New Roman" pitchFamily="18" charset="0"/>
                        </a:rPr>
                        <a:t> LI CĐ KKS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imes New Roman" pitchFamily="18" charset="0"/>
                        </a:rPr>
                        <a:t>Có </a:t>
                      </a:r>
                      <a:r>
                        <a:rPr kumimoji="0" lang="en-US" sz="2200" b="0" i="0" u="none" strike="noStrike" cap="none" normalizeH="0" baseline="0" smtClean="0">
                          <a:ln>
                            <a:noFill/>
                          </a:ln>
                          <a:solidFill>
                            <a:schemeClr val="tx1"/>
                          </a:solidFill>
                          <a:effectLst/>
                          <a:latin typeface="Times New Roman" pitchFamily="18" charset="0"/>
                        </a:rPr>
                        <a:t>LNST chưa PP </a:t>
                      </a:r>
                      <a:r>
                        <a:rPr kumimoji="0" lang="en-US" sz="2200" b="1" i="1" u="none" strike="noStrike" cap="none" normalizeH="0" baseline="0" smtClean="0">
                          <a:ln>
                            <a:noFill/>
                          </a:ln>
                          <a:solidFill>
                            <a:srgbClr val="FF0000"/>
                          </a:solidFill>
                          <a:effectLst/>
                          <a:latin typeface="Times New Roman" pitchFamily="18" charset="0"/>
                        </a:rPr>
                        <a:t>lũy kế đến cuối kỳ trước (Chi tiết LN kỳ trước hoặc kỳ này)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909" name="Text Box 52">
            <a:hlinkClick r:id="rId2" action="ppaction://hlinkfile"/>
          </p:cNvPr>
          <p:cNvSpPr txBox="1">
            <a:spLocks noChangeArrowheads="1"/>
          </p:cNvSpPr>
          <p:nvPr/>
        </p:nvSpPr>
        <p:spPr bwMode="auto">
          <a:xfrm>
            <a:off x="206891" y="6160162"/>
            <a:ext cx="1524000" cy="46166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spAutoFit/>
          </a:bodyPr>
          <a:lstStyle/>
          <a:p>
            <a:pPr>
              <a:spcBef>
                <a:spcPct val="50000"/>
              </a:spcBef>
            </a:pPr>
            <a:r>
              <a:rPr lang="en-US" sz="2400">
                <a:latin typeface="Times New Roman" pitchFamily="18" charset="0"/>
              </a:rPr>
              <a:t>Ví dụ 3</a:t>
            </a:r>
          </a:p>
        </p:txBody>
      </p:sp>
      <p:sp>
        <p:nvSpPr>
          <p:cNvPr id="2" name="Footer Placeholder 1"/>
          <p:cNvSpPr>
            <a:spLocks noGrp="1"/>
          </p:cNvSpPr>
          <p:nvPr>
            <p:ph type="ftr" sz="quarter" idx="11"/>
          </p:nvPr>
        </p:nvSpPr>
        <p:spPr/>
        <p:txBody>
          <a:bodyPr/>
          <a:lstStyle/>
          <a:p>
            <a:pPr>
              <a:defRPr/>
            </a:pPr>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pPr>
              <a:defRPr/>
            </a:pPr>
            <a:fld id="{6F4BD95C-01A5-4A3C-B3F6-107D0DE602D0}" type="slidenum">
              <a:rPr lang="en-US"/>
              <a:pPr>
                <a:defRPr/>
              </a:pPr>
              <a:t>39</a:t>
            </a:fld>
            <a:endParaRPr lang="en-US"/>
          </a:p>
        </p:txBody>
      </p:sp>
      <p:sp>
        <p:nvSpPr>
          <p:cNvPr id="38915" name="Rectangle 2"/>
          <p:cNvSpPr>
            <a:spLocks noChangeArrowheads="1"/>
          </p:cNvSpPr>
          <p:nvPr/>
        </p:nvSpPr>
        <p:spPr bwMode="auto">
          <a:xfrm>
            <a:off x="285720" y="2916792"/>
            <a:ext cx="8286808" cy="400110"/>
          </a:xfrm>
          <a:prstGeom prst="rect">
            <a:avLst/>
          </a:prstGeom>
          <a:noFill/>
          <a:ln w="9525">
            <a:noFill/>
            <a:miter lim="800000"/>
            <a:headEnd/>
            <a:tailEnd/>
          </a:ln>
        </p:spPr>
        <p:txBody>
          <a:bodyPr wrap="square" anchor="ctr">
            <a:spAutoFit/>
          </a:bodyPr>
          <a:lstStyle/>
          <a:p>
            <a:pPr indent="457200" algn="just"/>
            <a:r>
              <a:rPr lang="en-US" sz="2000" b="1" baseline="0" smtClean="0">
                <a:solidFill>
                  <a:srgbClr val="0033CC"/>
                </a:solidFill>
                <a:latin typeface="Times New Roman" pitchFamily="18" charset="0"/>
                <a:cs typeface="Times New Roman" pitchFamily="18" charset="0"/>
              </a:rPr>
              <a:t>Lãi/lỗ </a:t>
            </a:r>
            <a:r>
              <a:rPr lang="en-US" sz="2000" b="1" baseline="0">
                <a:solidFill>
                  <a:srgbClr val="0033CC"/>
                </a:solidFill>
                <a:latin typeface="Times New Roman" pitchFamily="18" charset="0"/>
                <a:cs typeface="Times New Roman" pitchFamily="18" charset="0"/>
              </a:rPr>
              <a:t>chưa thực hiện trong Hàng tồn kho cuối kỳ được xác định:</a:t>
            </a:r>
          </a:p>
        </p:txBody>
      </p:sp>
      <p:graphicFrame>
        <p:nvGraphicFramePr>
          <p:cNvPr id="257099" name="Group 75"/>
          <p:cNvGraphicFramePr>
            <a:graphicFrameLocks noGrp="1"/>
          </p:cNvGraphicFramePr>
          <p:nvPr>
            <p:extLst>
              <p:ext uri="{D42A27DB-BD31-4B8C-83A1-F6EECF244321}">
                <p14:modId xmlns:p14="http://schemas.microsoft.com/office/powerpoint/2010/main" val="1321237098"/>
              </p:ext>
            </p:extLst>
          </p:nvPr>
        </p:nvGraphicFramePr>
        <p:xfrm>
          <a:off x="357158" y="3357562"/>
          <a:ext cx="8572561" cy="1493520"/>
        </p:xfrm>
        <a:graphic>
          <a:graphicData uri="http://schemas.openxmlformats.org/drawingml/2006/table">
            <a:tbl>
              <a:tblPr/>
              <a:tblGrid>
                <a:gridCol w="2730583"/>
                <a:gridCol w="324554"/>
                <a:gridCol w="2804149"/>
                <a:gridCol w="311573"/>
                <a:gridCol w="2401702"/>
              </a:tblGrid>
              <a:tr h="1841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Lãi/lỗ chưa thực hiện trong HTK cuối kỳ</a:t>
                      </a:r>
                      <a:endParaRPr kumimoji="0" lang="en-US" sz="2300" b="0" i="0" u="none" strike="noStrike" cap="none" normalizeH="0" baseline="0" smtClean="0">
                        <a:ln>
                          <a:noFill/>
                        </a:ln>
                        <a:solidFill>
                          <a:srgbClr val="333399"/>
                        </a:solidFill>
                        <a:effectLst/>
                        <a:latin typeface="Times New Roman" pitchFamily="18" charset="0"/>
                      </a:endParaRPr>
                    </a:p>
                  </a:txBody>
                  <a:tcPr anchor="ctr" horzOverflow="overflow">
                    <a:lnL cap="flat">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a:t>
                      </a:r>
                      <a:endParaRPr kumimoji="0" lang="en-US" sz="2300" b="0" i="0" u="none" strike="noStrike" cap="none" normalizeH="0" baseline="0" smtClean="0">
                        <a:ln>
                          <a:noFill/>
                        </a:ln>
                        <a:solidFill>
                          <a:srgbClr val="333399"/>
                        </a:solidFill>
                        <a:effectLst/>
                        <a:latin typeface="Times New Roman" pitchFamily="18" charset="0"/>
                      </a:endParaRPr>
                    </a:p>
                  </a:txBody>
                  <a:tcPr anchor="ct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Giá trị HTK cuối kỳ theo </a:t>
                      </a:r>
                      <a:r>
                        <a:rPr kumimoji="0" lang="en-US" sz="2300" b="1" i="0" u="none" strike="noStrike" cap="none" normalizeH="0" baseline="0" smtClean="0">
                          <a:ln>
                            <a:noFill/>
                          </a:ln>
                          <a:solidFill>
                            <a:srgbClr val="333399"/>
                          </a:solidFill>
                          <a:effectLst/>
                          <a:latin typeface="Times New Roman" pitchFamily="18" charset="0"/>
                          <a:cs typeface="Times New Roman" pitchFamily="18" charset="0"/>
                        </a:rPr>
                        <a:t>giá bán nội bộ</a:t>
                      </a:r>
                      <a:endParaRPr kumimoji="0" lang="en-US" sz="2300" b="0" i="0" u="none" strike="noStrike" cap="none" normalizeH="0" baseline="0" smtClean="0">
                        <a:ln>
                          <a:noFill/>
                        </a:ln>
                        <a:solidFill>
                          <a:srgbClr val="333399"/>
                        </a:solidFill>
                        <a:effectLst/>
                        <a:latin typeface="Times New Roman" pitchFamily="18" charset="0"/>
                      </a:endParaRPr>
                    </a:p>
                  </a:txBody>
                  <a:tcPr anchor="ct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a:t>
                      </a:r>
                      <a:endParaRPr kumimoji="0" lang="en-US" sz="2300" b="0" i="0" u="none" strike="noStrike" cap="none" normalizeH="0" baseline="0" smtClean="0">
                        <a:ln>
                          <a:noFill/>
                        </a:ln>
                        <a:solidFill>
                          <a:srgbClr val="333399"/>
                        </a:solidFill>
                        <a:effectLst/>
                        <a:latin typeface="Times New Roman" pitchFamily="18" charset="0"/>
                      </a:endParaRPr>
                    </a:p>
                  </a:txBody>
                  <a:tcPr anchor="ct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Giá trị HTK cuối kỳ tính theo </a:t>
                      </a:r>
                      <a:r>
                        <a:rPr kumimoji="0" lang="en-US" sz="2300" b="1" i="0" u="none" strike="noStrike" cap="none" normalizeH="0" baseline="0" smtClean="0">
                          <a:ln>
                            <a:noFill/>
                          </a:ln>
                          <a:solidFill>
                            <a:srgbClr val="333399"/>
                          </a:solidFill>
                          <a:effectLst/>
                          <a:latin typeface="Times New Roman" pitchFamily="18" charset="0"/>
                          <a:cs typeface="Times New Roman" pitchFamily="18" charset="0"/>
                        </a:rPr>
                        <a:t>giá vốn của bên bán hàng</a:t>
                      </a:r>
                      <a:endParaRPr kumimoji="0" lang="en-US" sz="2300" b="0" i="0" u="none" strike="noStrike" cap="none" normalizeH="0" baseline="0" smtClean="0">
                        <a:ln>
                          <a:noFill/>
                        </a:ln>
                        <a:solidFill>
                          <a:srgbClr val="333399"/>
                        </a:solidFill>
                        <a:effectLst/>
                        <a:latin typeface="Times New Roman" pitchFamily="18" charset="0"/>
                      </a:endParaRPr>
                    </a:p>
                  </a:txBody>
                  <a:tcPr anchor="ctr" horzOverflow="overflow">
                    <a:lnL>
                      <a:noFill/>
                    </a:lnL>
                    <a:lnR cap="flat">
                      <a:noFill/>
                    </a:lnR>
                    <a:lnT cap="flat">
                      <a:noFill/>
                    </a:lnT>
                    <a:lnB cap="flat">
                      <a:noFill/>
                    </a:lnB>
                    <a:lnTlToBr>
                      <a:noFill/>
                    </a:lnTlToBr>
                    <a:lnBlToTr>
                      <a:noFill/>
                    </a:lnBlToTr>
                    <a:noFill/>
                  </a:tcPr>
                </a:tc>
              </a:tr>
            </a:tbl>
          </a:graphicData>
        </a:graphic>
      </p:graphicFrame>
      <p:graphicFrame>
        <p:nvGraphicFramePr>
          <p:cNvPr id="14" name="Table 13"/>
          <p:cNvGraphicFramePr>
            <a:graphicFrameLocks noGrp="1"/>
          </p:cNvGraphicFramePr>
          <p:nvPr/>
        </p:nvGraphicFramePr>
        <p:xfrm>
          <a:off x="214283" y="5105400"/>
          <a:ext cx="8643997" cy="1295400"/>
        </p:xfrm>
        <a:graphic>
          <a:graphicData uri="http://schemas.openxmlformats.org/drawingml/2006/table">
            <a:tbl>
              <a:tblPr/>
              <a:tblGrid>
                <a:gridCol w="1696384"/>
                <a:gridCol w="795968"/>
                <a:gridCol w="1887273"/>
                <a:gridCol w="291735"/>
                <a:gridCol w="2105174"/>
                <a:gridCol w="666308"/>
                <a:gridCol w="1201155"/>
              </a:tblGrid>
              <a:tr h="1295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2000" b="0" i="0" u="none" strike="noStrike" cap="none" normalizeH="0" baseline="0" smtClean="0">
                          <a:ln>
                            <a:noFill/>
                          </a:ln>
                          <a:solidFill>
                            <a:srgbClr val="000000"/>
                          </a:solidFill>
                          <a:effectLst/>
                          <a:latin typeface="Times New Roman" pitchFamily="18" charset="0"/>
                          <a:cs typeface="Times New Roman" pitchFamily="18" charset="0"/>
                        </a:rPr>
                        <a:t>Lãi chưa thực hiện trong hàng tồn kho cuối kỳ</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solidFill>
                      <a:schemeClr val="tx2">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Giá trị  hàng tồn kho cuối kỳ tính theo giá bán nội bộ</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chemeClr val="tx2">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Giá trị của  hàng tồn kho cuối kỳ tính theo giá vốn của bên bán hàng</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X</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tx2">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Tỷ lệ tồn kho</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chemeClr val="tx2">
                        <a:lumMod val="40000"/>
                        <a:lumOff val="60000"/>
                      </a:schemeClr>
                    </a:solidFill>
                  </a:tcPr>
                </a:tc>
              </a:tr>
            </a:tbl>
          </a:graphicData>
        </a:graphic>
      </p:graphicFrame>
      <p:sp>
        <p:nvSpPr>
          <p:cNvPr id="6" name="Rectangle 5"/>
          <p:cNvSpPr/>
          <p:nvPr/>
        </p:nvSpPr>
        <p:spPr>
          <a:xfrm>
            <a:off x="0" y="0"/>
            <a:ext cx="8572528"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indent="457200" algn="just"/>
            <a:r>
              <a:rPr lang="en-US" sz="2400" b="1" smtClean="0">
                <a:solidFill>
                  <a:schemeClr val="tx1"/>
                </a:solidFill>
                <a:latin typeface="Times New Roman" pitchFamily="18" charset="0"/>
                <a:cs typeface="Times New Roman" pitchFamily="18" charset="0"/>
              </a:rPr>
              <a:t>(4) Loại trừ ảnh hưởng của giao dịch bán hàng trong nội bộ tập đoàn; các khoản phải thu, phải trả nội bộ:</a:t>
            </a:r>
            <a:endParaRPr lang="en-US" sz="2400" b="1">
              <a:solidFill>
                <a:schemeClr val="tx1"/>
              </a:solidFill>
              <a:latin typeface="Times New Roman" pitchFamily="18" charset="0"/>
              <a:cs typeface="Times New Roman" pitchFamily="18" charset="0"/>
            </a:endParaRPr>
          </a:p>
        </p:txBody>
      </p:sp>
      <p:sp>
        <p:nvSpPr>
          <p:cNvPr id="7" name="Rectangle 6"/>
          <p:cNvSpPr/>
          <p:nvPr/>
        </p:nvSpPr>
        <p:spPr>
          <a:xfrm>
            <a:off x="135735" y="928670"/>
            <a:ext cx="3488455"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indent="457200" algn="just"/>
            <a:r>
              <a:rPr lang="en-US" sz="2400" b="1" smtClean="0">
                <a:solidFill>
                  <a:srgbClr val="990099"/>
                </a:solidFill>
                <a:latin typeface="Times New Roman" pitchFamily="18" charset="0"/>
                <a:cs typeface="Times New Roman" pitchFamily="18" charset="0"/>
              </a:rPr>
              <a:t>* </a:t>
            </a:r>
            <a:r>
              <a:rPr lang="en-US" sz="2400" b="1" smtClean="0">
                <a:solidFill>
                  <a:srgbClr val="7030A0"/>
                </a:solidFill>
                <a:latin typeface="Times New Roman" pitchFamily="18" charset="0"/>
                <a:cs typeface="Times New Roman" pitchFamily="18" charset="0"/>
              </a:rPr>
              <a:t>Nguyên</a:t>
            </a:r>
            <a:r>
              <a:rPr lang="en-US" sz="2400" b="1" smtClean="0">
                <a:solidFill>
                  <a:srgbClr val="990099"/>
                </a:solidFill>
                <a:latin typeface="Times New Roman" pitchFamily="18" charset="0"/>
                <a:cs typeface="Times New Roman" pitchFamily="18" charset="0"/>
              </a:rPr>
              <a:t> tắc loại trừ </a:t>
            </a:r>
            <a:endParaRPr lang="en-US" sz="2400" b="1">
              <a:solidFill>
                <a:srgbClr val="990099"/>
              </a:solidFill>
              <a:latin typeface="Times New Roman" pitchFamily="18" charset="0"/>
              <a:cs typeface="Times New Roman" pitchFamily="18" charset="0"/>
            </a:endParaRPr>
          </a:p>
        </p:txBody>
      </p:sp>
      <p:sp>
        <p:nvSpPr>
          <p:cNvPr id="8" name="Rectangle 7"/>
          <p:cNvSpPr/>
          <p:nvPr/>
        </p:nvSpPr>
        <p:spPr>
          <a:xfrm>
            <a:off x="0" y="1500174"/>
            <a:ext cx="8858280" cy="1323439"/>
          </a:xfrm>
          <a:prstGeom prst="rect">
            <a:avLst/>
          </a:prstGeom>
        </p:spPr>
        <p:txBody>
          <a:bodyPr wrap="square">
            <a:spAutoFit/>
          </a:bodyPr>
          <a:lstStyle/>
          <a:p>
            <a:pPr algn="just"/>
            <a:r>
              <a:rPr lang="en-US" sz="2000" smtClean="0">
                <a:solidFill>
                  <a:srgbClr val="00B050"/>
                </a:solidFill>
                <a:latin typeface="Times New Roman" pitchFamily="18" charset="0"/>
                <a:cs typeface="Times New Roman" pitchFamily="18" charset="0"/>
              </a:rPr>
              <a:t>	</a:t>
            </a:r>
            <a:r>
              <a:rPr lang="en-US" sz="2000" b="1" smtClean="0">
                <a:solidFill>
                  <a:srgbClr val="00B050"/>
                </a:solidFill>
                <a:latin typeface="Times New Roman" pitchFamily="18" charset="0"/>
                <a:cs typeface="Times New Roman" pitchFamily="18" charset="0"/>
              </a:rPr>
              <a:t>Trong Báo cáo tài chính hợp nhất, doanh thu và giá vốn của hàng tiêu thụ trong nội bộ Tập đoàn phải được loại trừ toàn bộ. Các khoản lãi, lỗ chưa thực hiện từ các giao dịch bán hàng đang phản ánh trong giá trị của hàng tồn kho cũng phải được loại trừ hoàn toàn</a:t>
            </a:r>
            <a:endParaRPr lang="en-US" sz="2000" b="1">
              <a:solidFill>
                <a:srgbClr val="00B050"/>
              </a:solidFill>
            </a:endParaRPr>
          </a:p>
        </p:txBody>
      </p:sp>
      <p:sp>
        <p:nvSpPr>
          <p:cNvPr id="2" name="Footer Placeholder 1"/>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cs typeface="Arial" charset="0"/>
              </a:defRPr>
            </a:lvl1pPr>
            <a:lvl2pPr marL="742950" indent="-285750">
              <a:defRPr>
                <a:solidFill>
                  <a:schemeClr val="tx1"/>
                </a:solidFill>
                <a:latin typeface="Times New Roman" pitchFamily="18" charset="0"/>
                <a:cs typeface="Arial" charset="0"/>
              </a:defRPr>
            </a:lvl2pPr>
            <a:lvl3pPr marL="1143000" indent="-228600">
              <a:defRPr>
                <a:solidFill>
                  <a:schemeClr val="tx1"/>
                </a:solidFill>
                <a:latin typeface="Times New Roman" pitchFamily="18" charset="0"/>
                <a:cs typeface="Arial" charset="0"/>
              </a:defRPr>
            </a:lvl3pPr>
            <a:lvl4pPr marL="1600200" indent="-228600">
              <a:defRPr>
                <a:solidFill>
                  <a:schemeClr val="tx1"/>
                </a:solidFill>
                <a:latin typeface="Times New Roman" pitchFamily="18" charset="0"/>
                <a:cs typeface="Arial" charset="0"/>
              </a:defRPr>
            </a:lvl4pPr>
            <a:lvl5pPr marL="2057400" indent="-22860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fld id="{54A2F90A-9135-4376-903D-6F41F7054646}" type="slidenum">
              <a:rPr lang="en-US" altLang="en-US" smtClean="0">
                <a:latin typeface="Arial" charset="0"/>
              </a:rPr>
              <a:pPr/>
              <a:t>4</a:t>
            </a:fld>
            <a:endParaRPr lang="en-US" altLang="en-US" smtClean="0">
              <a:latin typeface="Arial" charset="0"/>
            </a:endParaRPr>
          </a:p>
        </p:txBody>
      </p:sp>
      <p:sp>
        <p:nvSpPr>
          <p:cNvPr id="143362" name="Rectangle 2"/>
          <p:cNvSpPr>
            <a:spLocks noChangeArrowheads="1"/>
          </p:cNvSpPr>
          <p:nvPr/>
        </p:nvSpPr>
        <p:spPr bwMode="auto">
          <a:xfrm>
            <a:off x="304800" y="1484784"/>
            <a:ext cx="8686800" cy="461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eaLnBrk="1" hangingPunct="1">
              <a:lnSpc>
                <a:spcPct val="130000"/>
              </a:lnSpc>
              <a:buFontTx/>
              <a:buChar char="•"/>
            </a:pPr>
            <a:r>
              <a:rPr lang="vi-VN" altLang="en-US" sz="2400">
                <a:latin typeface="Times New Roman" pitchFamily="18" charset="0"/>
                <a:cs typeface="Times New Roman" pitchFamily="18" charset="0"/>
              </a:rPr>
              <a:t>GT Kế toán TC – HVTC (</a:t>
            </a:r>
            <a:r>
              <a:rPr lang="vi-VN" altLang="en-US" sz="2400">
                <a:latin typeface="Times New Roman" pitchFamily="18" charset="0"/>
                <a:cs typeface="Times New Roman" pitchFamily="18" charset="0"/>
              </a:rPr>
              <a:t>Chương </a:t>
            </a:r>
            <a:r>
              <a:rPr lang="en-US" altLang="en-US" sz="2400" smtClean="0">
                <a:latin typeface="Times New Roman" pitchFamily="18" charset="0"/>
                <a:cs typeface="Times New Roman" pitchFamily="18" charset="0"/>
              </a:rPr>
              <a:t>10</a:t>
            </a:r>
            <a:r>
              <a:rPr lang="vi-VN" altLang="en-US" sz="2400" smtClean="0">
                <a:latin typeface="Times New Roman" pitchFamily="18" charset="0"/>
                <a:cs typeface="Times New Roman" pitchFamily="18" charset="0"/>
              </a:rPr>
              <a:t>).</a:t>
            </a:r>
            <a:endParaRPr lang="vi-VN" altLang="en-US" sz="2400">
              <a:latin typeface="Times New Roman" pitchFamily="18" charset="0"/>
              <a:cs typeface="Times New Roman" pitchFamily="18" charset="0"/>
            </a:endParaRPr>
          </a:p>
          <a:p>
            <a:pPr marL="342900" indent="-342900" algn="just" eaLnBrk="1" hangingPunct="1">
              <a:lnSpc>
                <a:spcPct val="130000"/>
              </a:lnSpc>
              <a:buFontTx/>
              <a:buChar char="•"/>
            </a:pPr>
            <a:r>
              <a:rPr lang="en-US" altLang="en-US" sz="2400">
                <a:latin typeface="Times New Roman" pitchFamily="18" charset="0"/>
                <a:cs typeface="Times New Roman" pitchFamily="18" charset="0"/>
              </a:rPr>
              <a:t>Các chuẩn mực kế toán Việt Nam: </a:t>
            </a:r>
            <a:r>
              <a:rPr lang="en-US" altLang="en-US" sz="2400">
                <a:latin typeface="Times New Roman" pitchFamily="18" charset="0"/>
                <a:cs typeface="Times New Roman" pitchFamily="18" charset="0"/>
              </a:rPr>
              <a:t>VAS </a:t>
            </a:r>
            <a:r>
              <a:rPr lang="en-US" altLang="en-US" sz="2400" smtClean="0">
                <a:latin typeface="Times New Roman" pitchFamily="18" charset="0"/>
                <a:cs typeface="Times New Roman" pitchFamily="18" charset="0"/>
              </a:rPr>
              <a:t>11, 01,25, ...</a:t>
            </a:r>
          </a:p>
          <a:p>
            <a:pPr marL="342900" indent="-342900" algn="just" eaLnBrk="1" hangingPunct="1">
              <a:lnSpc>
                <a:spcPct val="130000"/>
              </a:lnSpc>
              <a:buFontTx/>
              <a:buChar char="•"/>
            </a:pPr>
            <a:r>
              <a:rPr lang="en-US" altLang="en-US" sz="2400" smtClean="0">
                <a:latin typeface="Times New Roman" pitchFamily="18" charset="0"/>
                <a:cs typeface="Times New Roman" pitchFamily="18" charset="0"/>
              </a:rPr>
              <a:t>Thông </a:t>
            </a:r>
            <a:r>
              <a:rPr lang="en-US" altLang="en-US" sz="2400">
                <a:latin typeface="Times New Roman" pitchFamily="18" charset="0"/>
                <a:cs typeface="Times New Roman" pitchFamily="18" charset="0"/>
              </a:rPr>
              <a:t>tư 200/2014 ngày 22/12/2014 của Bộ Tài chính</a:t>
            </a:r>
            <a:r>
              <a:rPr lang="vi-VN" altLang="en-US" sz="2400">
                <a:latin typeface="Times New Roman" pitchFamily="18" charset="0"/>
                <a:cs typeface="Times New Roman" pitchFamily="18" charset="0"/>
              </a:rPr>
              <a:t> </a:t>
            </a:r>
            <a:endParaRPr lang="en-US" altLang="en-US" sz="2400" smtClean="0">
              <a:latin typeface="Times New Roman" pitchFamily="18" charset="0"/>
              <a:cs typeface="Times New Roman" pitchFamily="18" charset="0"/>
            </a:endParaRPr>
          </a:p>
          <a:p>
            <a:pPr marL="342900" indent="-342900" algn="just">
              <a:lnSpc>
                <a:spcPct val="130000"/>
              </a:lnSpc>
              <a:buFontTx/>
              <a:buChar char="•"/>
            </a:pPr>
            <a:r>
              <a:rPr lang="en-US" altLang="en-US" sz="2400">
                <a:latin typeface="Times New Roman" pitchFamily="18" charset="0"/>
                <a:cs typeface="Times New Roman" pitchFamily="18" charset="0"/>
              </a:rPr>
              <a:t>Thông </a:t>
            </a:r>
            <a:r>
              <a:rPr lang="en-US" altLang="en-US" sz="2400">
                <a:latin typeface="Times New Roman" pitchFamily="18" charset="0"/>
                <a:cs typeface="Times New Roman" pitchFamily="18" charset="0"/>
              </a:rPr>
              <a:t>tư </a:t>
            </a:r>
            <a:r>
              <a:rPr lang="en-US" altLang="en-US" sz="2400" smtClean="0">
                <a:latin typeface="Times New Roman" pitchFamily="18" charset="0"/>
                <a:cs typeface="Times New Roman" pitchFamily="18" charset="0"/>
              </a:rPr>
              <a:t>202/2014 </a:t>
            </a:r>
            <a:r>
              <a:rPr lang="en-US" altLang="en-US" sz="2400">
                <a:latin typeface="Times New Roman" pitchFamily="18" charset="0"/>
                <a:cs typeface="Times New Roman" pitchFamily="18" charset="0"/>
              </a:rPr>
              <a:t>ngày 22/12/2014 của Bộ </a:t>
            </a:r>
            <a:r>
              <a:rPr lang="en-US" altLang="en-US" sz="2400">
                <a:latin typeface="Times New Roman" pitchFamily="18" charset="0"/>
                <a:cs typeface="Times New Roman" pitchFamily="18" charset="0"/>
              </a:rPr>
              <a:t>Tài </a:t>
            </a:r>
            <a:r>
              <a:rPr lang="en-US" altLang="en-US" sz="2400" smtClean="0">
                <a:latin typeface="Times New Roman" pitchFamily="18" charset="0"/>
                <a:cs typeface="Times New Roman" pitchFamily="18" charset="0"/>
              </a:rPr>
              <a:t>chính</a:t>
            </a:r>
            <a:endParaRPr lang="vi-VN" altLang="en-US" sz="2400">
              <a:latin typeface="Times New Roman" pitchFamily="18" charset="0"/>
              <a:cs typeface="Times New Roman" pitchFamily="18" charset="0"/>
            </a:endParaRPr>
          </a:p>
        </p:txBody>
      </p:sp>
      <p:sp>
        <p:nvSpPr>
          <p:cNvPr id="5124" name="TextBox 2"/>
          <p:cNvSpPr txBox="1">
            <a:spLocks noChangeArrowheads="1"/>
          </p:cNvSpPr>
          <p:nvPr/>
        </p:nvSpPr>
        <p:spPr bwMode="auto">
          <a:xfrm>
            <a:off x="1660525" y="381000"/>
            <a:ext cx="4027488" cy="584200"/>
          </a:xfrm>
          <a:prstGeom prst="rect">
            <a:avLst/>
          </a:prstGeom>
          <a:ln/>
        </p:spPr>
        <p:style>
          <a:lnRef idx="1">
            <a:schemeClr val="accent3"/>
          </a:lnRef>
          <a:fillRef idx="2">
            <a:schemeClr val="accent3"/>
          </a:fillRef>
          <a:effectRef idx="1">
            <a:schemeClr val="accent3"/>
          </a:effectRef>
          <a:fontRef idx="minor">
            <a:schemeClr val="dk1"/>
          </a:fontRef>
        </p:style>
        <p:txBody>
          <a:bodyPr wrap="none">
            <a:spAutoFit/>
          </a:bodyPr>
          <a:lstStyle>
            <a:lvl1pPr marL="457200" indent="-457200">
              <a:defRPr>
                <a:solidFill>
                  <a:schemeClr val="tx1"/>
                </a:solidFill>
                <a:latin typeface="Times New Roman" pitchFamily="18" charset="0"/>
                <a:cs typeface="Arial" charset="0"/>
              </a:defRPr>
            </a:lvl1pPr>
            <a:lvl2pPr marL="742950" indent="-285750">
              <a:defRPr>
                <a:solidFill>
                  <a:schemeClr val="tx1"/>
                </a:solidFill>
                <a:latin typeface="Times New Roman" pitchFamily="18" charset="0"/>
                <a:cs typeface="Arial" charset="0"/>
              </a:defRPr>
            </a:lvl2pPr>
            <a:lvl3pPr marL="1143000" indent="-228600">
              <a:defRPr>
                <a:solidFill>
                  <a:schemeClr val="tx1"/>
                </a:solidFill>
                <a:latin typeface="Times New Roman" pitchFamily="18" charset="0"/>
                <a:cs typeface="Arial" charset="0"/>
              </a:defRPr>
            </a:lvl3pPr>
            <a:lvl4pPr marL="1600200" indent="-228600">
              <a:defRPr>
                <a:solidFill>
                  <a:schemeClr val="tx1"/>
                </a:solidFill>
                <a:latin typeface="Times New Roman" pitchFamily="18" charset="0"/>
                <a:cs typeface="Arial" charset="0"/>
              </a:defRPr>
            </a:lvl4pPr>
            <a:lvl5pPr marL="2057400" indent="-22860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algn="just" eaLnBrk="1" hangingPunct="1">
              <a:buFont typeface="Wingdings" pitchFamily="2" charset="2"/>
              <a:buChar char="v"/>
            </a:pPr>
            <a:r>
              <a:rPr lang="en-US" altLang="en-US" sz="3200" b="1">
                <a:cs typeface="Times New Roman" pitchFamily="18" charset="0"/>
              </a:rPr>
              <a:t>Tài liệu nghiên cứu</a:t>
            </a:r>
          </a:p>
        </p:txBody>
      </p:sp>
    </p:spTree>
    <p:extLst>
      <p:ext uri="{BB962C8B-B14F-4D97-AF65-F5344CB8AC3E}">
        <p14:creationId xmlns:p14="http://schemas.microsoft.com/office/powerpoint/2010/main" val="2891620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62"/>
                                        </p:tgtEl>
                                        <p:attrNameLst>
                                          <p:attrName>style.visibility</p:attrName>
                                        </p:attrNameLst>
                                      </p:cBhvr>
                                      <p:to>
                                        <p:strVal val="visible"/>
                                      </p:to>
                                    </p:set>
                                    <p:anim calcmode="lin" valueType="num">
                                      <p:cBhvr additive="base">
                                        <p:cTn id="7" dur="500" fill="hold"/>
                                        <p:tgtEl>
                                          <p:spTgt spid="143362"/>
                                        </p:tgtEl>
                                        <p:attrNameLst>
                                          <p:attrName>ppt_x</p:attrName>
                                        </p:attrNameLst>
                                      </p:cBhvr>
                                      <p:tavLst>
                                        <p:tav tm="0">
                                          <p:val>
                                            <p:strVal val="#ppt_x"/>
                                          </p:val>
                                        </p:tav>
                                        <p:tav tm="100000">
                                          <p:val>
                                            <p:strVal val="#ppt_x"/>
                                          </p:val>
                                        </p:tav>
                                      </p:tavLst>
                                    </p:anim>
                                    <p:anim calcmode="lin" valueType="num">
                                      <p:cBhvr additive="base">
                                        <p:cTn id="8" dur="500" fill="hold"/>
                                        <p:tgtEl>
                                          <p:spTgt spid="1433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pPr>
              <a:defRPr/>
            </a:pPr>
            <a:fld id="{FDDA3B7B-4280-4D43-B6FD-5F35F8E33626}" type="slidenum">
              <a:rPr lang="en-US"/>
              <a:pPr>
                <a:defRPr/>
              </a:pPr>
              <a:t>40</a:t>
            </a:fld>
            <a:endParaRPr lang="en-US"/>
          </a:p>
        </p:txBody>
      </p:sp>
      <p:sp>
        <p:nvSpPr>
          <p:cNvPr id="4" name="Rectangle 3"/>
          <p:cNvSpPr/>
          <p:nvPr/>
        </p:nvSpPr>
        <p:spPr>
          <a:xfrm>
            <a:off x="827584" y="230808"/>
            <a:ext cx="388843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342900" indent="-342900" algn="just">
              <a:buFont typeface="Wingdings" pitchFamily="2" charset="2"/>
              <a:buChar char="§"/>
            </a:pPr>
            <a:r>
              <a:rPr lang="en-US" sz="2400" b="1" smtClean="0">
                <a:solidFill>
                  <a:srgbClr val="7030A0"/>
                </a:solidFill>
                <a:latin typeface="Times New Roman" pitchFamily="18" charset="0"/>
                <a:cs typeface="Times New Roman" pitchFamily="18" charset="0"/>
              </a:rPr>
              <a:t>Nguyên</a:t>
            </a:r>
            <a:r>
              <a:rPr lang="en-US" sz="2400" b="1" smtClean="0">
                <a:solidFill>
                  <a:srgbClr val="990099"/>
                </a:solidFill>
                <a:latin typeface="Times New Roman" pitchFamily="18" charset="0"/>
                <a:cs typeface="Times New Roman" pitchFamily="18" charset="0"/>
              </a:rPr>
              <a:t> tắc loại trừ </a:t>
            </a:r>
            <a:endParaRPr lang="en-US" sz="2400" b="1">
              <a:solidFill>
                <a:srgbClr val="990099"/>
              </a:solidFill>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smtClean="0"/>
              <a:t>Bộ môn Kế toán Tài chính - HVTC</a:t>
            </a:r>
            <a:endParaRPr lang="en-US"/>
          </a:p>
        </p:txBody>
      </p:sp>
      <p:sp>
        <p:nvSpPr>
          <p:cNvPr id="6" name="Oval 5"/>
          <p:cNvSpPr/>
          <p:nvPr/>
        </p:nvSpPr>
        <p:spPr>
          <a:xfrm>
            <a:off x="1115616" y="1628800"/>
            <a:ext cx="6732984" cy="2160239"/>
          </a:xfrm>
          <a:prstGeom prst="ellipse">
            <a:avLst/>
          </a:prstGeom>
          <a:solidFill>
            <a:srgbClr val="92D050"/>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vi-VN">
                <a:solidFill>
                  <a:srgbClr val="002060"/>
                </a:solidFill>
                <a:latin typeface="Times New Roman" pitchFamily="18" charset="0"/>
                <a:cs typeface="Times New Roman" pitchFamily="18" charset="0"/>
              </a:rPr>
              <a:t> </a:t>
            </a:r>
            <a:endParaRPr lang="en-US" dirty="0">
              <a:solidFill>
                <a:srgbClr val="002060"/>
              </a:solidFill>
              <a:latin typeface="Times New Roman" pitchFamily="18" charset="0"/>
              <a:cs typeface="Times New Roman" pitchFamily="18" charset="0"/>
            </a:endParaRPr>
          </a:p>
        </p:txBody>
      </p:sp>
      <p:sp>
        <p:nvSpPr>
          <p:cNvPr id="5" name="TextBox 4"/>
          <p:cNvSpPr txBox="1"/>
          <p:nvPr/>
        </p:nvSpPr>
        <p:spPr>
          <a:xfrm>
            <a:off x="1475656" y="2276872"/>
            <a:ext cx="6102522" cy="954107"/>
          </a:xfrm>
          <a:prstGeom prst="rect">
            <a:avLst/>
          </a:prstGeom>
          <a:noFill/>
        </p:spPr>
        <p:txBody>
          <a:bodyPr wrap="square" rtlCol="0">
            <a:spAutoFit/>
          </a:bodyPr>
          <a:lstStyle/>
          <a:p>
            <a:pPr algn="ctr"/>
            <a:r>
              <a:rPr lang="en-US" sz="2800" b="1" smtClean="0">
                <a:latin typeface="Times New Roman" pitchFamily="18" charset="0"/>
                <a:cs typeface="Times New Roman" pitchFamily="18" charset="0"/>
              </a:rPr>
              <a:t>Thông tư 202/2014  - Chương 2, mục 6</a:t>
            </a:r>
          </a:p>
          <a:p>
            <a:pPr algn="ctr"/>
            <a:r>
              <a:rPr lang="en-US" sz="2800" b="1" smtClean="0">
                <a:latin typeface="Times New Roman" pitchFamily="18" charset="0"/>
                <a:cs typeface="Times New Roman" pitchFamily="18" charset="0"/>
              </a:rPr>
              <a:t>Điều 26</a:t>
            </a:r>
            <a:endParaRPr lang="en-US" sz="2800" b="1">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4"/>
          <p:cNvSpPr>
            <a:spLocks noGrp="1"/>
          </p:cNvSpPr>
          <p:nvPr>
            <p:ph type="sldNum" sz="quarter" idx="12"/>
          </p:nvPr>
        </p:nvSpPr>
        <p:spPr/>
        <p:txBody>
          <a:bodyPr/>
          <a:lstStyle/>
          <a:p>
            <a:pPr>
              <a:defRPr/>
            </a:pPr>
            <a:fld id="{62AC2FFF-B47F-4EAC-888C-C4A331AD39F9}" type="slidenum">
              <a:rPr lang="en-US"/>
              <a:pPr>
                <a:defRPr/>
              </a:pPr>
              <a:t>41</a:t>
            </a:fld>
            <a:endParaRPr lang="en-US"/>
          </a:p>
        </p:txBody>
      </p:sp>
      <p:graphicFrame>
        <p:nvGraphicFramePr>
          <p:cNvPr id="258092" name="Group 44"/>
          <p:cNvGraphicFramePr>
            <a:graphicFrameLocks noGrp="1"/>
          </p:cNvGraphicFramePr>
          <p:nvPr>
            <p:ph/>
            <p:extLst>
              <p:ext uri="{D42A27DB-BD31-4B8C-83A1-F6EECF244321}">
                <p14:modId xmlns:p14="http://schemas.microsoft.com/office/powerpoint/2010/main" val="3957973331"/>
              </p:ext>
            </p:extLst>
          </p:nvPr>
        </p:nvGraphicFramePr>
        <p:xfrm>
          <a:off x="228632" y="1785926"/>
          <a:ext cx="8915400" cy="3855720"/>
        </p:xfrm>
        <a:graphic>
          <a:graphicData uri="http://schemas.openxmlformats.org/drawingml/2006/table">
            <a:tbl>
              <a:tblPr/>
              <a:tblGrid>
                <a:gridCol w="2971800"/>
                <a:gridCol w="2971800"/>
                <a:gridCol w="2971800"/>
              </a:tblGrid>
              <a:tr h="533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333399"/>
                          </a:solidFill>
                          <a:effectLst/>
                          <a:latin typeface="Times New Roman" pitchFamily="18" charset="0"/>
                          <a:cs typeface="Times New Roman" pitchFamily="18" charset="0"/>
                        </a:rPr>
                        <a:t>Năm N</a:t>
                      </a:r>
                      <a:endParaRPr kumimoji="0" lang="en-US" sz="2000" b="0"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Năm N+1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333399"/>
                          </a:solidFill>
                          <a:effectLst/>
                          <a:latin typeface="Times New Roman" pitchFamily="18" charset="0"/>
                          <a:cs typeface="Times New Roman" pitchFamily="18" charset="0"/>
                        </a:rPr>
                        <a:t>Năm N+2</a:t>
                      </a:r>
                      <a:endParaRPr kumimoji="0" lang="en-US" sz="2000" b="0"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82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Nợ Doanh thu BH và Cung cấp dịch vụ (DTNB)</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            Có GVHB (CL) (GV bên bán + lãi NB đã thực hiện)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            Có HTK (Lãi NB)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Nợ LN ST CPP</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              Có Hàng tồn kho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cs typeface="Times New Roman" pitchFamily="18" charset="0"/>
                        </a:rPr>
                        <a:t>(nếu năm N+1 cty con chưa bán)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Nợ LN ST CPP</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          Có GVHB</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a:t>
                      </a:r>
                      <a:r>
                        <a:rPr kumimoji="0" lang="en-US" sz="2000" b="0" i="0" u="none" strike="noStrike" cap="none" normalizeH="0" baseline="0" smtClean="0">
                          <a:ln>
                            <a:noFill/>
                          </a:ln>
                          <a:solidFill>
                            <a:srgbClr val="FF0000"/>
                          </a:solidFill>
                          <a:effectLst/>
                          <a:latin typeface="Times New Roman" pitchFamily="18" charset="0"/>
                          <a:cs typeface="Times New Roman" pitchFamily="18" charset="0"/>
                        </a:rPr>
                        <a:t>Nếu Năm N+2 cty con  bán ra ngoài</a:t>
                      </a: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333399"/>
                          </a:solidFill>
                          <a:effectLst/>
                          <a:latin typeface="Times New Roman" pitchFamily="18" charset="0"/>
                          <a:cs typeface="Times New Roman" pitchFamily="18" charset="0"/>
                        </a:rPr>
                        <a:t>Đồng thời:</a:t>
                      </a:r>
                      <a:endParaRPr kumimoji="0" lang="en-US" sz="2000" b="0"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333399"/>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2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Nợ TS thuế HL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     Có Chi phí thuế TNDN hoãn lại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Nợ TS Thuế HL</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         Có LN sau thuế ch­ưa phân phối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Nợ CP thuế TNDN HL</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      Có LN sau thuế chưa phân phối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2009" name="Rectangle 29"/>
          <p:cNvSpPr>
            <a:spLocks noChangeArrowheads="1"/>
          </p:cNvSpPr>
          <p:nvPr/>
        </p:nvSpPr>
        <p:spPr bwMode="auto">
          <a:xfrm>
            <a:off x="0" y="142852"/>
            <a:ext cx="9144000" cy="83099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spAutoFit/>
          </a:bodyPr>
          <a:lstStyle/>
          <a:p>
            <a:pPr algn="just"/>
            <a:r>
              <a:rPr lang="en-US" sz="2400" b="1" i="1" baseline="0">
                <a:latin typeface="Times New Roman" pitchFamily="18" charset="0"/>
                <a:cs typeface="Times New Roman" pitchFamily="18" charset="0"/>
              </a:rPr>
              <a:t>TH1-nghiệp vụ xuôi chiều: </a:t>
            </a:r>
            <a:r>
              <a:rPr lang="vi-VN" sz="2400" b="1" i="1" smtClean="0">
                <a:latin typeface="Times New Roman" pitchFamily="18" charset="0"/>
                <a:cs typeface="Times New Roman" pitchFamily="18" charset="0"/>
              </a:rPr>
              <a:t>Công ty mẹ bán hàng cho Công ty con. </a:t>
            </a:r>
            <a:r>
              <a:rPr lang="en-US" sz="2400" b="1" i="1" smtClean="0">
                <a:latin typeface="Times New Roman" pitchFamily="18" charset="0"/>
                <a:cs typeface="Times New Roman" pitchFamily="18" charset="0"/>
              </a:rPr>
              <a:t>Lãi /lỗ không </a:t>
            </a:r>
            <a:r>
              <a:rPr lang="vi-VN" sz="2400" b="1" i="1" smtClean="0">
                <a:latin typeface="Times New Roman" pitchFamily="18" charset="0"/>
                <a:cs typeface="Times New Roman" pitchFamily="18" charset="0"/>
              </a:rPr>
              <a:t>ảnh hưởng đến lợi </a:t>
            </a:r>
            <a:r>
              <a:rPr lang="en-US" sz="2400" b="1" i="1" smtClean="0">
                <a:latin typeface="Times New Roman" pitchFamily="18" charset="0"/>
                <a:cs typeface="Times New Roman" pitchFamily="18" charset="0"/>
              </a:rPr>
              <a:t>ích</a:t>
            </a:r>
            <a:r>
              <a:rPr lang="vi-VN" sz="2400" b="1" i="1" smtClean="0">
                <a:latin typeface="Times New Roman" pitchFamily="18" charset="0"/>
                <a:cs typeface="Times New Roman" pitchFamily="18" charset="0"/>
              </a:rPr>
              <a:t> của cổ đông không kiểm soát</a:t>
            </a:r>
            <a:r>
              <a:rPr lang="en-US" sz="2400" b="1" i="1" smtClean="0">
                <a:latin typeface="Times New Roman" pitchFamily="18" charset="0"/>
                <a:cs typeface="Times New Roman" pitchFamily="18" charset="0"/>
              </a:rPr>
              <a:t>.</a:t>
            </a:r>
          </a:p>
        </p:txBody>
      </p:sp>
      <p:sp>
        <p:nvSpPr>
          <p:cNvPr id="42010" name="Text Box 45">
            <a:hlinkClick r:id="rId2" action="ppaction://hlinkfile"/>
          </p:cNvPr>
          <p:cNvSpPr txBox="1">
            <a:spLocks noChangeArrowheads="1"/>
          </p:cNvSpPr>
          <p:nvPr/>
        </p:nvSpPr>
        <p:spPr bwMode="auto">
          <a:xfrm>
            <a:off x="0" y="5786454"/>
            <a:ext cx="1847832" cy="5232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spcBef>
                <a:spcPct val="50000"/>
              </a:spcBef>
            </a:pPr>
            <a:r>
              <a:rPr lang="en-US" sz="2800">
                <a:latin typeface="Times New Roman" pitchFamily="18" charset="0"/>
              </a:rPr>
              <a:t>Ví dụ 4a,b</a:t>
            </a:r>
          </a:p>
        </p:txBody>
      </p:sp>
      <p:sp>
        <p:nvSpPr>
          <p:cNvPr id="6" name="Rectangle 5"/>
          <p:cNvSpPr/>
          <p:nvPr/>
        </p:nvSpPr>
        <p:spPr>
          <a:xfrm>
            <a:off x="285720" y="1214422"/>
            <a:ext cx="4176143" cy="461665"/>
          </a:xfrm>
          <a:prstGeom prst="rect">
            <a:avLst/>
          </a:prstGeom>
        </p:spPr>
        <p:txBody>
          <a:bodyPr wrap="none">
            <a:spAutoFit/>
          </a:bodyPr>
          <a:lstStyle/>
          <a:p>
            <a:r>
              <a:rPr lang="vi-VN" sz="2400" b="1" i="1" smtClean="0">
                <a:solidFill>
                  <a:srgbClr val="FF0000"/>
                </a:solidFill>
                <a:latin typeface="Times New Roman" pitchFamily="18" charset="0"/>
                <a:cs typeface="Times New Roman" pitchFamily="18" charset="0"/>
              </a:rPr>
              <a:t>Bút toán điều chỉnh  l</a:t>
            </a:r>
            <a:r>
              <a:rPr lang="en-US" sz="2400" b="1" i="1" smtClean="0">
                <a:solidFill>
                  <a:srgbClr val="FF0000"/>
                </a:solidFill>
                <a:latin typeface="Times New Roman" pitchFamily="18" charset="0"/>
                <a:cs typeface="Times New Roman" pitchFamily="18" charset="0"/>
              </a:rPr>
              <a:t>ã</a:t>
            </a:r>
            <a:r>
              <a:rPr lang="vi-VN" sz="2400" b="1" i="1" smtClean="0">
                <a:solidFill>
                  <a:srgbClr val="FF0000"/>
                </a:solidFill>
                <a:latin typeface="Times New Roman" pitchFamily="18" charset="0"/>
                <a:cs typeface="Times New Roman" pitchFamily="18" charset="0"/>
              </a:rPr>
              <a:t>i nội bộ:</a:t>
            </a:r>
          </a:p>
        </p:txBody>
      </p:sp>
      <p:sp>
        <p:nvSpPr>
          <p:cNvPr id="2" name="Footer Placeholder 1"/>
          <p:cNvSpPr>
            <a:spLocks noGrp="1"/>
          </p:cNvSpPr>
          <p:nvPr>
            <p:ph type="ftr" sz="quarter" idx="11"/>
          </p:nvPr>
        </p:nvSpPr>
        <p:spPr/>
        <p:txBody>
          <a:bodyPr/>
          <a:lstStyle/>
          <a:p>
            <a:pPr>
              <a:defRPr/>
            </a:pPr>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5"/>
          <p:cNvSpPr>
            <a:spLocks noGrp="1"/>
          </p:cNvSpPr>
          <p:nvPr>
            <p:ph type="sldNum" sz="quarter" idx="12"/>
          </p:nvPr>
        </p:nvSpPr>
        <p:spPr/>
        <p:txBody>
          <a:bodyPr/>
          <a:lstStyle/>
          <a:p>
            <a:pPr>
              <a:defRPr/>
            </a:pPr>
            <a:fld id="{38241AD8-03E0-47A9-BF4B-DB4C3E67B406}" type="slidenum">
              <a:rPr lang="en-US"/>
              <a:pPr>
                <a:defRPr/>
              </a:pPr>
              <a:t>42</a:t>
            </a:fld>
            <a:endParaRPr lang="en-US"/>
          </a:p>
        </p:txBody>
      </p:sp>
      <p:sp>
        <p:nvSpPr>
          <p:cNvPr id="43011" name="Rectangle 2"/>
          <p:cNvSpPr>
            <a:spLocks noChangeArrowheads="1"/>
          </p:cNvSpPr>
          <p:nvPr/>
        </p:nvSpPr>
        <p:spPr bwMode="auto">
          <a:xfrm>
            <a:off x="0" y="0"/>
            <a:ext cx="9144000" cy="1015663"/>
          </a:xfrm>
          <a:prstGeom prst="rect">
            <a:avLst/>
          </a:prstGeom>
          <a:noFill/>
          <a:ln w="9525">
            <a:noFill/>
            <a:miter lim="800000"/>
            <a:headEnd/>
            <a:tailEnd/>
          </a:ln>
        </p:spPr>
        <p:txBody>
          <a:bodyPr wrap="square" anchor="ctr">
            <a:spAutoFit/>
          </a:bodyPr>
          <a:lstStyle/>
          <a:p>
            <a:pPr marL="285750" indent="-285750" algn="just">
              <a:buFont typeface="Wingdings" pitchFamily="2" charset="2"/>
              <a:buChar char="ü"/>
            </a:pPr>
            <a:r>
              <a:rPr lang="en-US" b="1" i="1" smtClean="0">
                <a:latin typeface="Times New Roman" pitchFamily="18" charset="0"/>
                <a:cs typeface="Times New Roman" pitchFamily="18" charset="0"/>
              </a:rPr>
              <a:t> </a:t>
            </a:r>
            <a:r>
              <a:rPr lang="vi-VN" b="1" i="1" smtClean="0">
                <a:latin typeface="Times New Roman" pitchFamily="18" charset="0"/>
                <a:cs typeface="Times New Roman" pitchFamily="18" charset="0"/>
              </a:rPr>
              <a:t>Bút </a:t>
            </a:r>
            <a:r>
              <a:rPr lang="vi-VN" b="1" i="1">
                <a:latin typeface="Times New Roman" pitchFamily="18" charset="0"/>
                <a:cs typeface="Times New Roman" pitchFamily="18" charset="0"/>
              </a:rPr>
              <a:t>toán điều chỉnh  lỗ nội </a:t>
            </a:r>
            <a:r>
              <a:rPr lang="vi-VN" b="1" i="1" smtClean="0">
                <a:latin typeface="Times New Roman" pitchFamily="18" charset="0"/>
                <a:cs typeface="Times New Roman" pitchFamily="18" charset="0"/>
              </a:rPr>
              <a:t>bộ</a:t>
            </a:r>
            <a:r>
              <a:rPr lang="en-US" b="1" i="1" smtClean="0">
                <a:latin typeface="Times New Roman" pitchFamily="18" charset="0"/>
                <a:cs typeface="Times New Roman" pitchFamily="18" charset="0"/>
              </a:rPr>
              <a:t> </a:t>
            </a:r>
            <a:r>
              <a:rPr lang="en-US" sz="2000" b="0" baseline="0" smtClean="0">
                <a:solidFill>
                  <a:srgbClr val="333399"/>
                </a:solidFill>
                <a:latin typeface="Times New Roman" pitchFamily="18" charset="0"/>
                <a:cs typeface="Times New Roman" pitchFamily="18" charset="0"/>
              </a:rPr>
              <a:t>(Khi giá trị thuần có thể thực hiện được của hàng tồn kho cuối kỳ phát sinh từ giao dịch bán hàng nội bộ trong kỳ lớn hơn giá gốc của số hàng tồn kho trong nội bộ - giá trị tại bên bán):</a:t>
            </a:r>
            <a:endParaRPr lang="en-US" sz="2000" b="0" baseline="0">
              <a:solidFill>
                <a:srgbClr val="333399"/>
              </a:solidFill>
              <a:latin typeface="Times New Roman" pitchFamily="18" charset="0"/>
              <a:cs typeface="Times New Roman" pitchFamily="18" charset="0"/>
            </a:endParaRPr>
          </a:p>
        </p:txBody>
      </p:sp>
      <p:graphicFrame>
        <p:nvGraphicFramePr>
          <p:cNvPr id="259186" name="Group 114"/>
          <p:cNvGraphicFramePr>
            <a:graphicFrameLocks noGrp="1"/>
          </p:cNvGraphicFramePr>
          <p:nvPr>
            <p:extLst>
              <p:ext uri="{D42A27DB-BD31-4B8C-83A1-F6EECF244321}">
                <p14:modId xmlns:p14="http://schemas.microsoft.com/office/powerpoint/2010/main" val="3170667557"/>
              </p:ext>
            </p:extLst>
          </p:nvPr>
        </p:nvGraphicFramePr>
        <p:xfrm>
          <a:off x="0" y="1122363"/>
          <a:ext cx="9144000" cy="3413760"/>
        </p:xfrm>
        <a:graphic>
          <a:graphicData uri="http://schemas.openxmlformats.org/drawingml/2006/table">
            <a:tbl>
              <a:tblPr/>
              <a:tblGrid>
                <a:gridCol w="2971800"/>
                <a:gridCol w="2895600"/>
                <a:gridCol w="3276600"/>
              </a:tblGrid>
              <a:tr h="385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33CC"/>
                          </a:solidFill>
                          <a:effectLst/>
                          <a:latin typeface="Times New Roman" pitchFamily="18" charset="0"/>
                          <a:cs typeface="Times New Roman" pitchFamily="18" charset="0"/>
                        </a:rPr>
                        <a:t>Năm N</a:t>
                      </a:r>
                      <a:endParaRPr kumimoji="0" lang="en-US" sz="2000" b="0" i="0" u="none" strike="noStrike" cap="none" normalizeH="0" baseline="0" smtClean="0">
                        <a:ln>
                          <a:noFill/>
                        </a:ln>
                        <a:solidFill>
                          <a:srgbClr val="0033CC"/>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33CC"/>
                          </a:solidFill>
                          <a:effectLst/>
                          <a:latin typeface="Times New Roman" pitchFamily="18" charset="0"/>
                          <a:cs typeface="Times New Roman" pitchFamily="18" charset="0"/>
                        </a:rPr>
                        <a:t>Năm N+1</a:t>
                      </a:r>
                      <a:endParaRPr kumimoji="0" lang="en-US" sz="2000" b="0" i="0" u="none" strike="noStrike" cap="none" normalizeH="0" baseline="0" smtClean="0">
                        <a:ln>
                          <a:noFill/>
                        </a:ln>
                        <a:solidFill>
                          <a:srgbClr val="0033CC"/>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33CC"/>
                          </a:solidFill>
                          <a:effectLst/>
                          <a:latin typeface="Times New Roman" pitchFamily="18" charset="0"/>
                          <a:cs typeface="Times New Roman" pitchFamily="18" charset="0"/>
                        </a:rPr>
                        <a:t>Năm N+2</a:t>
                      </a:r>
                      <a:endParaRPr kumimoji="0" lang="en-US" sz="2000" b="0" i="0" u="none" strike="noStrike" cap="none" normalizeH="0" baseline="0" smtClean="0">
                        <a:ln>
                          <a:noFill/>
                        </a:ln>
                        <a:solidFill>
                          <a:srgbClr val="0033CC"/>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811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3CC"/>
                          </a:solidFill>
                          <a:effectLst/>
                          <a:latin typeface="Times New Roman" pitchFamily="18" charset="0"/>
                          <a:cs typeface="Times New Roman" pitchFamily="18" charset="0"/>
                        </a:rPr>
                        <a:t>Nợ Doanh thu BH và Cung cấp dịch vụ</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3CC"/>
                          </a:solidFill>
                          <a:effectLst/>
                          <a:latin typeface="Times New Roman" pitchFamily="18" charset="0"/>
                          <a:cs typeface="Times New Roman" pitchFamily="18" charset="0"/>
                        </a:rPr>
                        <a:t>Nợ Hàng tồn kho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3CC"/>
                          </a:solidFill>
                          <a:effectLst/>
                          <a:latin typeface="Times New Roman" pitchFamily="18" charset="0"/>
                          <a:cs typeface="Times New Roman" pitchFamily="18" charset="0"/>
                        </a:rPr>
                        <a:t>         Có Giá vốn hàng bán</a:t>
                      </a:r>
                      <a:endParaRPr kumimoji="0" lang="en-US" sz="2000" b="0" i="0" u="none" strike="noStrike" cap="none" normalizeH="0" baseline="0" smtClean="0">
                        <a:ln>
                          <a:noFill/>
                        </a:ln>
                        <a:solidFill>
                          <a:srgbClr val="0033CC"/>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rtl="0"/>
                      <a:r>
                        <a:rPr kumimoji="0" lang="en-US" sz="2000" b="1" i="0" u="none" strike="noStrike" cap="none" normalizeH="0" baseline="0" smtClean="0">
                          <a:ln>
                            <a:noFill/>
                          </a:ln>
                          <a:solidFill>
                            <a:srgbClr val="0033CC"/>
                          </a:solidFill>
                          <a:effectLst/>
                          <a:latin typeface="Times New Roman" pitchFamily="18" charset="0"/>
                          <a:cs typeface="Times New Roman" pitchFamily="18" charset="0"/>
                        </a:rPr>
                        <a:t> </a:t>
                      </a:r>
                      <a:r>
                        <a:rPr lang="en-US" sz="1800" b="1" i="0" u="none" strike="noStrike" kern="1200" baseline="0" smtClean="0">
                          <a:solidFill>
                            <a:schemeClr val="tx1"/>
                          </a:solidFill>
                          <a:latin typeface="Times New Roman" pitchFamily="18" charset="0"/>
                          <a:ea typeface="+mn-ea"/>
                          <a:cs typeface="Times New Roman" pitchFamily="18" charset="0"/>
                        </a:rPr>
                        <a:t>Nợ Hàng tồn kho </a:t>
                      </a:r>
                    </a:p>
                    <a:p>
                      <a:pPr rtl="0"/>
                      <a:r>
                        <a:rPr lang="vi-VN" sz="1800" b="1" i="0" u="none" strike="noStrike" kern="1200" baseline="0" smtClean="0">
                          <a:solidFill>
                            <a:schemeClr val="tx1"/>
                          </a:solidFill>
                          <a:latin typeface="Times New Roman" pitchFamily="18" charset="0"/>
                          <a:ea typeface="+mn-ea"/>
                          <a:cs typeface="Times New Roman" pitchFamily="18" charset="0"/>
                        </a:rPr>
                        <a:t>           Có LN sau thuế chưa phân phối</a:t>
                      </a:r>
                    </a:p>
                    <a:p>
                      <a:pPr rtl="0"/>
                      <a:r>
                        <a:rPr lang="vi-VN" sz="1800" b="1" i="1" u="none" strike="noStrike" kern="1200" baseline="0" smtClean="0">
                          <a:solidFill>
                            <a:schemeClr val="tx1"/>
                          </a:solidFill>
                          <a:latin typeface="Times New Roman" pitchFamily="18" charset="0"/>
                          <a:ea typeface="+mn-ea"/>
                          <a:cs typeface="Times New Roman" pitchFamily="18" charset="0"/>
                        </a:rPr>
                        <a:t>(Chưa b</a:t>
                      </a:r>
                      <a:r>
                        <a:rPr lang="en-US" sz="1800" b="1" i="1" u="none" strike="noStrike" kern="1200" baseline="0" smtClean="0">
                          <a:solidFill>
                            <a:schemeClr val="tx1"/>
                          </a:solidFill>
                          <a:latin typeface="Times New Roman" pitchFamily="18" charset="0"/>
                          <a:ea typeface="+mn-ea"/>
                          <a:cs typeface="Times New Roman" pitchFamily="18" charset="0"/>
                        </a:rPr>
                        <a:t>á</a:t>
                      </a:r>
                      <a:r>
                        <a:rPr lang="vi-VN" sz="1800" b="1" i="1" u="none" strike="noStrike" kern="1200" baseline="0" smtClean="0">
                          <a:solidFill>
                            <a:schemeClr val="tx1"/>
                          </a:solidFill>
                          <a:latin typeface="Times New Roman" pitchFamily="18" charset="0"/>
                          <a:ea typeface="+mn-ea"/>
                          <a:cs typeface="Times New Roman" pitchFamily="18" charset="0"/>
                        </a:rPr>
                        <a:t>n ra ngoài)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3CC"/>
                          </a:solidFill>
                          <a:effectLst/>
                          <a:latin typeface="Times New Roman" pitchFamily="18" charset="0"/>
                          <a:cs typeface="Times New Roman" pitchFamily="18" charset="0"/>
                        </a:rPr>
                        <a:t>Nợ Giá vốn hàng bán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3CC"/>
                          </a:solidFill>
                          <a:effectLst/>
                          <a:latin typeface="Times New Roman" pitchFamily="18" charset="0"/>
                          <a:cs typeface="Times New Roman" pitchFamily="18" charset="0"/>
                        </a:rPr>
                        <a:t>       Có LN sau thuế chưa Phân phối</a:t>
                      </a: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2000" b="1" i="1" u="none" strike="noStrike" kern="1200" cap="none" normalizeH="0" baseline="0" smtClean="0">
                          <a:ln>
                            <a:noFill/>
                          </a:ln>
                          <a:solidFill>
                            <a:srgbClr val="FF0000"/>
                          </a:solidFill>
                          <a:effectLst/>
                          <a:latin typeface="Times New Roman" pitchFamily="18" charset="0"/>
                          <a:ea typeface="+mn-ea"/>
                          <a:cs typeface="Times New Roman" pitchFamily="18" charset="0"/>
                        </a:rPr>
                        <a:t>(Đã bán ra ngoài)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73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rgbClr val="0033CC"/>
                          </a:solidFill>
                          <a:effectLst/>
                          <a:latin typeface="Times New Roman" pitchFamily="18" charset="0"/>
                          <a:cs typeface="Times New Roman" pitchFamily="18" charset="0"/>
                        </a:rPr>
                        <a:t>Đồng thời:</a:t>
                      </a:r>
                      <a:endParaRPr kumimoji="0" lang="en-US" sz="2000" b="1" i="0" u="none" strike="noStrike" cap="none" normalizeH="0" baseline="0" smtClean="0">
                        <a:ln>
                          <a:noFill/>
                        </a:ln>
                        <a:solidFill>
                          <a:srgbClr val="0033CC"/>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33CC"/>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33CC"/>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017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3CC"/>
                          </a:solidFill>
                          <a:effectLst/>
                          <a:latin typeface="Times New Roman" pitchFamily="18" charset="0"/>
                          <a:cs typeface="Times New Roman" pitchFamily="18" charset="0"/>
                        </a:rPr>
                        <a:t>Nợ Chi phí thuế TNDN hoãn lại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3CC"/>
                          </a:solidFill>
                          <a:effectLst/>
                          <a:latin typeface="Times New Roman" pitchFamily="18" charset="0"/>
                          <a:cs typeface="Times New Roman" pitchFamily="18" charset="0"/>
                        </a:rPr>
                        <a:t>           Có Thuế TNDN hoãn lại phải trả</a:t>
                      </a:r>
                      <a:endParaRPr kumimoji="0" lang="en-US" sz="2000" b="0" i="0" u="none" strike="noStrike" cap="none" normalizeH="0" baseline="0" smtClean="0">
                        <a:ln>
                          <a:noFill/>
                        </a:ln>
                        <a:solidFill>
                          <a:srgbClr val="0033CC"/>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3CC"/>
                          </a:solidFill>
                          <a:effectLst/>
                          <a:latin typeface="Times New Roman" pitchFamily="18" charset="0"/>
                          <a:cs typeface="Times New Roman" pitchFamily="18" charset="0"/>
                        </a:rPr>
                        <a:t>Nợ LN sau thuế chư­a phân phối</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3CC"/>
                          </a:solidFill>
                          <a:effectLst/>
                          <a:latin typeface=".VnTime" pitchFamily="34" charset="0"/>
                          <a:cs typeface="Times New Roman" pitchFamily="18" charset="0"/>
                        </a:rPr>
                        <a:t>           </a:t>
                      </a:r>
                      <a:r>
                        <a:rPr kumimoji="0" lang="en-US" sz="2000" b="0" i="0" u="none" strike="noStrike" cap="none" normalizeH="0" baseline="0" smtClean="0">
                          <a:ln>
                            <a:noFill/>
                          </a:ln>
                          <a:solidFill>
                            <a:srgbClr val="0033CC"/>
                          </a:solidFill>
                          <a:effectLst/>
                          <a:latin typeface="Times New Roman" pitchFamily="18" charset="0"/>
                          <a:cs typeface="Times New Roman" pitchFamily="18" charset="0"/>
                        </a:rPr>
                        <a:t>Có Thuế TNDN hoãn lại phải trả</a:t>
                      </a:r>
                      <a:endParaRPr kumimoji="0" lang="en-US" sz="2000" b="0" i="0" u="none" strike="noStrike" cap="none" normalizeH="0" baseline="0" smtClean="0">
                        <a:ln>
                          <a:noFill/>
                        </a:ln>
                        <a:solidFill>
                          <a:srgbClr val="0033CC"/>
                        </a:solidFill>
                        <a:effectLst/>
                        <a:latin typeface=".VnTime"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3CC"/>
                          </a:solidFill>
                          <a:effectLst/>
                          <a:latin typeface="Times New Roman" pitchFamily="18" charset="0"/>
                          <a:cs typeface="Times New Roman" pitchFamily="18" charset="0"/>
                        </a:rPr>
                        <a:t>Nợ LN sau thuế chưa phân phối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3CC"/>
                          </a:solidFill>
                          <a:effectLst/>
                          <a:latin typeface="Times New Roman" pitchFamily="18" charset="0"/>
                          <a:cs typeface="Times New Roman" pitchFamily="18" charset="0"/>
                        </a:rPr>
                        <a:t>       Có Chi phí thuế TNDN hoãn lại</a:t>
                      </a:r>
                      <a:endParaRPr kumimoji="0" lang="en-US" sz="2000" b="0" i="0" u="none" strike="noStrike" cap="none" normalizeH="0" baseline="0" smtClean="0">
                        <a:ln>
                          <a:noFill/>
                        </a:ln>
                        <a:solidFill>
                          <a:srgbClr val="0033CC"/>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3034" name="Rectangle 115"/>
          <p:cNvSpPr>
            <a:spLocks noChangeArrowheads="1"/>
          </p:cNvSpPr>
          <p:nvPr/>
        </p:nvSpPr>
        <p:spPr bwMode="auto">
          <a:xfrm>
            <a:off x="33338" y="4572000"/>
            <a:ext cx="9003158" cy="2123658"/>
          </a:xfrm>
          <a:prstGeom prst="rect">
            <a:avLst/>
          </a:prstGeom>
          <a:noFill/>
          <a:ln w="9525">
            <a:noFill/>
            <a:miter lim="800000"/>
            <a:headEnd/>
            <a:tailEnd/>
          </a:ln>
        </p:spPr>
        <p:txBody>
          <a:bodyPr wrap="square" anchor="ctr">
            <a:spAutoFit/>
          </a:bodyPr>
          <a:lstStyle/>
          <a:p>
            <a:pPr algn="just"/>
            <a:r>
              <a:rPr lang="en-US" sz="2200" b="1" i="1" baseline="0" smtClean="0">
                <a:solidFill>
                  <a:srgbClr val="FF0000"/>
                </a:solidFill>
                <a:latin typeface="Times New Roman" pitchFamily="18" charset="0"/>
                <a:cs typeface="Times New Roman" pitchFamily="18" charset="0"/>
              </a:rPr>
              <a:t>Chú </a:t>
            </a:r>
            <a:r>
              <a:rPr lang="en-US" sz="2200" b="1" i="1" baseline="0">
                <a:solidFill>
                  <a:srgbClr val="FF0000"/>
                </a:solidFill>
                <a:latin typeface="Times New Roman" pitchFamily="18" charset="0"/>
                <a:cs typeface="Times New Roman" pitchFamily="18" charset="0"/>
              </a:rPr>
              <a:t>ý</a:t>
            </a:r>
            <a:r>
              <a:rPr lang="en-US" sz="2200" b="1" baseline="0">
                <a:solidFill>
                  <a:srgbClr val="333399"/>
                </a:solidFill>
                <a:latin typeface="Times New Roman" pitchFamily="18" charset="0"/>
                <a:cs typeface="Times New Roman" pitchFamily="18" charset="0"/>
              </a:rPr>
              <a:t>:</a:t>
            </a:r>
            <a:r>
              <a:rPr lang="en-US" sz="2200" b="0" baseline="0">
                <a:solidFill>
                  <a:srgbClr val="333399"/>
                </a:solidFill>
                <a:latin typeface="Times New Roman" pitchFamily="18" charset="0"/>
                <a:cs typeface="Times New Roman" pitchFamily="18" charset="0"/>
              </a:rPr>
              <a:t> </a:t>
            </a:r>
            <a:r>
              <a:rPr lang="en-US" sz="2200" b="0" baseline="0">
                <a:solidFill>
                  <a:srgbClr val="336600"/>
                </a:solidFill>
                <a:latin typeface="Times New Roman" pitchFamily="18" charset="0"/>
                <a:cs typeface="Times New Roman" pitchFamily="18" charset="0"/>
              </a:rPr>
              <a:t>Nếu giá trị thuần có thể thực hiện được của hàng tồn kho nhỏ hơn giá gốc của số hàng tồn kho tiêu thụ nội bộ (giá trị tại bên bán) thì kế toán </a:t>
            </a:r>
            <a:r>
              <a:rPr lang="en-US" sz="2200" b="1" i="1" baseline="0">
                <a:solidFill>
                  <a:srgbClr val="336600"/>
                </a:solidFill>
                <a:latin typeface="Times New Roman" pitchFamily="18" charset="0"/>
                <a:cs typeface="Times New Roman" pitchFamily="18" charset="0"/>
              </a:rPr>
              <a:t>không thực hiện loại trừ lỗ chưa thực hiện</a:t>
            </a:r>
            <a:r>
              <a:rPr lang="en-US" sz="2200" b="0" baseline="0">
                <a:solidFill>
                  <a:srgbClr val="336600"/>
                </a:solidFill>
                <a:latin typeface="Times New Roman" pitchFamily="18" charset="0"/>
                <a:cs typeface="Times New Roman" pitchFamily="18" charset="0"/>
              </a:rPr>
              <a:t> </a:t>
            </a:r>
            <a:r>
              <a:rPr lang="en-US" sz="2200" b="1" i="1" u="sng" baseline="0">
                <a:solidFill>
                  <a:srgbClr val="336600"/>
                </a:solidFill>
                <a:latin typeface="Times New Roman" pitchFamily="18" charset="0"/>
                <a:cs typeface="Times New Roman" pitchFamily="18" charset="0"/>
              </a:rPr>
              <a:t>mà chỉ loại trừ doanh thu bán hàng và giá vốn hàng bán </a:t>
            </a:r>
            <a:r>
              <a:rPr lang="en-US" sz="2200" b="0" baseline="0">
                <a:solidFill>
                  <a:srgbClr val="336600"/>
                </a:solidFill>
                <a:latin typeface="Times New Roman" pitchFamily="18" charset="0"/>
                <a:cs typeface="Times New Roman" pitchFamily="18" charset="0"/>
              </a:rPr>
              <a:t>như sau:</a:t>
            </a:r>
          </a:p>
          <a:p>
            <a:pPr algn="just"/>
            <a:r>
              <a:rPr lang="en-US" sz="2200" baseline="0">
                <a:solidFill>
                  <a:srgbClr val="990099"/>
                </a:solidFill>
                <a:latin typeface="Times New Roman" pitchFamily="18" charset="0"/>
                <a:cs typeface="Times New Roman" pitchFamily="18" charset="0"/>
              </a:rPr>
              <a:t>Nợ Doanh thu bán hàng và cung cấp dịch vụ (doanh thu bán hàng nội bộ).</a:t>
            </a:r>
          </a:p>
          <a:p>
            <a:pPr algn="just"/>
            <a:r>
              <a:rPr lang="en-US" sz="2200" baseline="0">
                <a:solidFill>
                  <a:srgbClr val="990099"/>
                </a:solidFill>
                <a:latin typeface="Times New Roman" pitchFamily="18" charset="0"/>
                <a:cs typeface="Times New Roman" pitchFamily="18" charset="0"/>
              </a:rPr>
              <a:t>	Có Giá vốn hàng bán (doanh thu bán hàng nội bộ).</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pPr>
              <a:defRPr/>
            </a:pPr>
            <a:fld id="{FAE49274-0D43-4E7B-88CF-515ABEFAE079}" type="slidenum">
              <a:rPr lang="en-US"/>
              <a:pPr>
                <a:defRPr/>
              </a:pPr>
              <a:t>43</a:t>
            </a:fld>
            <a:endParaRPr lang="en-US"/>
          </a:p>
        </p:txBody>
      </p:sp>
      <p:sp>
        <p:nvSpPr>
          <p:cNvPr id="44035" name="Rectangle 2"/>
          <p:cNvSpPr>
            <a:spLocks noChangeArrowheads="1"/>
          </p:cNvSpPr>
          <p:nvPr/>
        </p:nvSpPr>
        <p:spPr bwMode="auto">
          <a:xfrm>
            <a:off x="357158" y="1224305"/>
            <a:ext cx="8158162" cy="830997"/>
          </a:xfrm>
          <a:prstGeom prst="rect">
            <a:avLst/>
          </a:prstGeom>
          <a:noFill/>
          <a:ln w="9525">
            <a:noFill/>
            <a:miter lim="800000"/>
            <a:headEnd/>
            <a:tailEnd/>
          </a:ln>
        </p:spPr>
        <p:txBody>
          <a:bodyPr wrap="square" anchor="ctr">
            <a:spAutoFit/>
          </a:bodyPr>
          <a:lstStyle/>
          <a:p>
            <a:pPr algn="just"/>
            <a:r>
              <a:rPr lang="en-US" sz="2400" b="0" baseline="0" smtClean="0">
                <a:solidFill>
                  <a:srgbClr val="333399"/>
                </a:solidFill>
                <a:latin typeface="Times New Roman" pitchFamily="18" charset="0"/>
                <a:cs typeface="Times New Roman" pitchFamily="18" charset="0"/>
              </a:rPr>
              <a:t>Thực </a:t>
            </a:r>
            <a:r>
              <a:rPr lang="en-US" sz="2400" b="0" baseline="0">
                <a:solidFill>
                  <a:srgbClr val="333399"/>
                </a:solidFill>
                <a:latin typeface="Times New Roman" pitchFamily="18" charset="0"/>
                <a:cs typeface="Times New Roman" pitchFamily="18" charset="0"/>
              </a:rPr>
              <a:t>hiện các bút toán điều chỉnh như trường hợp xuôi chiều, ngoài ra còn phải có bút toán điều chỉnh:</a:t>
            </a:r>
            <a:endParaRPr lang="en-US" sz="2400" b="0" baseline="0">
              <a:solidFill>
                <a:srgbClr val="333399"/>
              </a:solidFill>
              <a:latin typeface="Times New Roman" pitchFamily="18" charset="0"/>
            </a:endParaRPr>
          </a:p>
        </p:txBody>
      </p:sp>
      <p:graphicFrame>
        <p:nvGraphicFramePr>
          <p:cNvPr id="267281" name="Group 17"/>
          <p:cNvGraphicFramePr>
            <a:graphicFrameLocks noGrp="1"/>
          </p:cNvGraphicFramePr>
          <p:nvPr>
            <p:ph/>
            <p:extLst>
              <p:ext uri="{D42A27DB-BD31-4B8C-83A1-F6EECF244321}">
                <p14:modId xmlns:p14="http://schemas.microsoft.com/office/powerpoint/2010/main" val="445815206"/>
              </p:ext>
            </p:extLst>
          </p:nvPr>
        </p:nvGraphicFramePr>
        <p:xfrm>
          <a:off x="107504" y="2247590"/>
          <a:ext cx="8928992" cy="1676400"/>
        </p:xfrm>
        <a:graphic>
          <a:graphicData uri="http://schemas.openxmlformats.org/drawingml/2006/table">
            <a:tbl>
              <a:tblPr/>
              <a:tblGrid>
                <a:gridCol w="4464496"/>
                <a:gridCol w="4464496"/>
              </a:tblGrid>
              <a:tr h="698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Nếu phát sinh lãi:</a:t>
                      </a: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Nếu phát sinh lỗ:</a:t>
                      </a: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79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Nợ Lợi ích của </a:t>
                      </a:r>
                      <a:r>
                        <a:rPr kumimoji="0" lang="vi-VN" sz="2300" b="0" i="0" u="none" strike="noStrike" cap="none" normalizeH="0" baseline="0" smtClean="0">
                          <a:ln>
                            <a:noFill/>
                          </a:ln>
                          <a:solidFill>
                            <a:srgbClr val="333399"/>
                          </a:solidFill>
                          <a:effectLst/>
                          <a:latin typeface="Times New Roman" pitchFamily="18" charset="0"/>
                          <a:cs typeface="Times New Roman" pitchFamily="18" charset="0"/>
                        </a:rPr>
                        <a:t>cổ đông </a:t>
                      </a: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KKS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   Có LN sau thuế của </a:t>
                      </a:r>
                      <a:r>
                        <a:rPr kumimoji="0" lang="vi-VN" sz="2300" b="0" i="0" u="none" strike="noStrike" cap="none" normalizeH="0" baseline="0" smtClean="0">
                          <a:ln>
                            <a:noFill/>
                          </a:ln>
                          <a:solidFill>
                            <a:srgbClr val="333399"/>
                          </a:solidFill>
                          <a:effectLst/>
                          <a:latin typeface="Times New Roman" pitchFamily="18" charset="0"/>
                          <a:cs typeface="Times New Roman" pitchFamily="18" charset="0"/>
                        </a:rPr>
                        <a:t>cổ đông </a:t>
                      </a: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KKS</a:t>
                      </a:r>
                      <a:endParaRPr kumimoji="0" lang="en-US" sz="23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Nợ LN sau thuế của </a:t>
                      </a:r>
                      <a:r>
                        <a:rPr kumimoji="0" lang="vi-VN" sz="2300" b="0" i="0" u="none" strike="noStrike" cap="none" normalizeH="0" baseline="0" smtClean="0">
                          <a:ln>
                            <a:noFill/>
                          </a:ln>
                          <a:solidFill>
                            <a:srgbClr val="333399"/>
                          </a:solidFill>
                          <a:effectLst/>
                          <a:latin typeface="Times New Roman" pitchFamily="18" charset="0"/>
                          <a:cs typeface="Times New Roman" pitchFamily="18" charset="0"/>
                        </a:rPr>
                        <a:t>cổ đông </a:t>
                      </a: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KKS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      Có Lợi ích của </a:t>
                      </a:r>
                      <a:r>
                        <a:rPr kumimoji="0" lang="vi-VN" sz="2300" b="0" i="0" u="none" strike="noStrike" cap="none" normalizeH="0" baseline="0" smtClean="0">
                          <a:ln>
                            <a:noFill/>
                          </a:ln>
                          <a:solidFill>
                            <a:srgbClr val="333399"/>
                          </a:solidFill>
                          <a:effectLst/>
                          <a:latin typeface="Times New Roman" pitchFamily="18" charset="0"/>
                          <a:cs typeface="Times New Roman" pitchFamily="18" charset="0"/>
                        </a:rPr>
                        <a:t>cổ đông </a:t>
                      </a: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KKS</a:t>
                      </a:r>
                      <a:endParaRPr kumimoji="0" lang="en-US" sz="23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4047" name="Rectangle 18"/>
          <p:cNvSpPr>
            <a:spLocks noChangeArrowheads="1"/>
          </p:cNvSpPr>
          <p:nvPr/>
        </p:nvSpPr>
        <p:spPr bwMode="auto">
          <a:xfrm>
            <a:off x="0" y="3962400"/>
            <a:ext cx="9144000" cy="457200"/>
          </a:xfrm>
          <a:prstGeom prst="rect">
            <a:avLst/>
          </a:prstGeom>
          <a:noFill/>
          <a:ln w="9525">
            <a:noFill/>
            <a:miter lim="800000"/>
            <a:headEnd/>
            <a:tailEnd/>
          </a:ln>
        </p:spPr>
        <p:txBody>
          <a:bodyPr>
            <a:spAutoFit/>
          </a:bodyPr>
          <a:lstStyle/>
          <a:p>
            <a:endParaRPr lang="en-US" b="0" baseline="0">
              <a:solidFill>
                <a:srgbClr val="333399"/>
              </a:solidFill>
              <a:latin typeface="Times New Roman" pitchFamily="18" charset="0"/>
              <a:cs typeface="Times New Roman" pitchFamily="18" charset="0"/>
            </a:endParaRPr>
          </a:p>
        </p:txBody>
      </p:sp>
      <p:sp>
        <p:nvSpPr>
          <p:cNvPr id="44048" name="Text Box 19">
            <a:hlinkClick r:id="rId2" action="ppaction://hlinkfile"/>
          </p:cNvPr>
          <p:cNvSpPr txBox="1">
            <a:spLocks noChangeArrowheads="1"/>
          </p:cNvSpPr>
          <p:nvPr/>
        </p:nvSpPr>
        <p:spPr bwMode="auto">
          <a:xfrm>
            <a:off x="304800" y="5276867"/>
            <a:ext cx="1125794" cy="3693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spcBef>
                <a:spcPct val="50000"/>
              </a:spcBef>
            </a:pPr>
            <a:r>
              <a:rPr lang="en-US">
                <a:latin typeface="Times New Roman" pitchFamily="18" charset="0"/>
              </a:rPr>
              <a:t>Ví dụ 4c </a:t>
            </a:r>
          </a:p>
        </p:txBody>
      </p:sp>
      <p:sp>
        <p:nvSpPr>
          <p:cNvPr id="7" name="Rectangle 6"/>
          <p:cNvSpPr/>
          <p:nvPr/>
        </p:nvSpPr>
        <p:spPr>
          <a:xfrm>
            <a:off x="357158" y="169111"/>
            <a:ext cx="8463314"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US" sz="2400" b="1" i="1" u="sng" smtClean="0">
                <a:solidFill>
                  <a:schemeClr val="accent2"/>
                </a:solidFill>
                <a:latin typeface="Times New Roman" pitchFamily="18" charset="0"/>
                <a:cs typeface="Times New Roman" pitchFamily="18" charset="0"/>
              </a:rPr>
              <a:t>TH2-nghiệp vụ ngược chiều</a:t>
            </a:r>
            <a:r>
              <a:rPr lang="en-US" sz="2400" b="1" smtClean="0">
                <a:solidFill>
                  <a:srgbClr val="FF0000"/>
                </a:solidFill>
                <a:latin typeface="Times New Roman" pitchFamily="18" charset="0"/>
                <a:cs typeface="Times New Roman" pitchFamily="18" charset="0"/>
              </a:rPr>
              <a:t>:</a:t>
            </a:r>
            <a:r>
              <a:rPr lang="en-US" sz="2400" b="1" smtClean="0">
                <a:solidFill>
                  <a:srgbClr val="333399"/>
                </a:solidFill>
                <a:latin typeface="Times New Roman" pitchFamily="18" charset="0"/>
                <a:cs typeface="Times New Roman" pitchFamily="18" charset="0"/>
              </a:rPr>
              <a:t> </a:t>
            </a:r>
            <a:r>
              <a:rPr lang="en-US" sz="2400" b="1" i="1" smtClean="0">
                <a:solidFill>
                  <a:srgbClr val="FF0000"/>
                </a:solidFill>
                <a:latin typeface="Times New Roman" pitchFamily="18" charset="0"/>
                <a:cs typeface="Times New Roman" pitchFamily="18" charset="0"/>
              </a:rPr>
              <a:t>Lãi /lỗ ảnh hưởng đến Lợi ích của </a:t>
            </a:r>
            <a:r>
              <a:rPr lang="vi-VN" sz="2400" b="1" i="1" smtClean="0">
                <a:solidFill>
                  <a:srgbClr val="FF0000"/>
                </a:solidFill>
                <a:latin typeface="Times New Roman" pitchFamily="18" charset="0"/>
                <a:cs typeface="Times New Roman" pitchFamily="18" charset="0"/>
              </a:rPr>
              <a:t>cổ đông không kiểm soát</a:t>
            </a:r>
            <a:r>
              <a:rPr lang="en-US" sz="2400" b="1" smtClean="0">
                <a:solidFill>
                  <a:srgbClr val="333399"/>
                </a:solidFill>
                <a:latin typeface="Times New Roman" pitchFamily="18" charset="0"/>
                <a:cs typeface="Times New Roman" pitchFamily="18" charset="0"/>
              </a:rPr>
              <a:t>. </a:t>
            </a:r>
          </a:p>
        </p:txBody>
      </p:sp>
      <p:sp>
        <p:nvSpPr>
          <p:cNvPr id="2" name="Footer Placeholder 1"/>
          <p:cNvSpPr>
            <a:spLocks noGrp="1"/>
          </p:cNvSpPr>
          <p:nvPr>
            <p:ph type="ftr" sz="quarter" idx="11"/>
          </p:nvPr>
        </p:nvSpPr>
        <p:spPr/>
        <p:txBody>
          <a:bodyPr/>
          <a:lstStyle/>
          <a:p>
            <a:pPr>
              <a:defRPr/>
            </a:pPr>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pPr>
              <a:defRPr/>
            </a:pPr>
            <a:fld id="{A20246E4-7EDB-4484-B386-144F6ABBC752}" type="slidenum">
              <a:rPr lang="en-US"/>
              <a:pPr>
                <a:defRPr/>
              </a:pPr>
              <a:t>44</a:t>
            </a:fld>
            <a:endParaRPr lang="en-US"/>
          </a:p>
        </p:txBody>
      </p:sp>
      <p:sp>
        <p:nvSpPr>
          <p:cNvPr id="45059" name="Rectangle 2"/>
          <p:cNvSpPr>
            <a:spLocks noChangeArrowheads="1"/>
          </p:cNvSpPr>
          <p:nvPr/>
        </p:nvSpPr>
        <p:spPr bwMode="auto">
          <a:xfrm>
            <a:off x="-159406" y="1022133"/>
            <a:ext cx="9144000" cy="769441"/>
          </a:xfrm>
          <a:prstGeom prst="rect">
            <a:avLst/>
          </a:prstGeom>
          <a:noFill/>
          <a:ln w="9525">
            <a:noFill/>
            <a:miter lim="800000"/>
            <a:headEnd/>
            <a:tailEnd/>
          </a:ln>
        </p:spPr>
        <p:txBody>
          <a:bodyPr wrap="square" anchor="ctr">
            <a:spAutoFit/>
          </a:bodyPr>
          <a:lstStyle/>
          <a:p>
            <a:pPr indent="457200" algn="just" eaLnBrk="0" hangingPunct="0"/>
            <a:r>
              <a:rPr lang="en-US" sz="2400" b="1" i="1" baseline="0" smtClean="0">
                <a:solidFill>
                  <a:srgbClr val="333399"/>
                </a:solidFill>
                <a:latin typeface="Times New Roman" pitchFamily="18" charset="0"/>
                <a:cs typeface="Times New Roman" pitchFamily="18" charset="0"/>
              </a:rPr>
              <a:t>Nguyên </a:t>
            </a:r>
            <a:r>
              <a:rPr lang="en-US" sz="2400" b="1" i="1" baseline="0">
                <a:solidFill>
                  <a:srgbClr val="333399"/>
                </a:solidFill>
                <a:latin typeface="Times New Roman" pitchFamily="18" charset="0"/>
                <a:cs typeface="Times New Roman" pitchFamily="18" charset="0"/>
              </a:rPr>
              <a:t>tắc điều chỉnh:</a:t>
            </a:r>
            <a:r>
              <a:rPr lang="en-US" sz="2400" b="1" baseline="0">
                <a:solidFill>
                  <a:srgbClr val="333399"/>
                </a:solidFill>
                <a:latin typeface="Times New Roman" pitchFamily="18" charset="0"/>
                <a:cs typeface="Times New Roman" pitchFamily="18" charset="0"/>
              </a:rPr>
              <a:t> </a:t>
            </a:r>
            <a:r>
              <a:rPr lang="en-US" sz="2000" b="1">
                <a:latin typeface="Times New Roman" pitchFamily="18" charset="0"/>
              </a:rPr>
              <a:t>(Theo TT 202/2014 – điều 27)</a:t>
            </a:r>
          </a:p>
          <a:p>
            <a:pPr indent="457200" algn="just" eaLnBrk="0" hangingPunct="0"/>
            <a:endParaRPr lang="en-US" sz="2000" b="0" baseline="0">
              <a:solidFill>
                <a:srgbClr val="333399"/>
              </a:solidFill>
              <a:latin typeface="Times New Roman" pitchFamily="18" charset="0"/>
            </a:endParaRPr>
          </a:p>
        </p:txBody>
      </p:sp>
      <p:graphicFrame>
        <p:nvGraphicFramePr>
          <p:cNvPr id="388149" name="Group 53"/>
          <p:cNvGraphicFramePr>
            <a:graphicFrameLocks noGrp="1"/>
          </p:cNvGraphicFramePr>
          <p:nvPr>
            <p:extLst>
              <p:ext uri="{D42A27DB-BD31-4B8C-83A1-F6EECF244321}">
                <p14:modId xmlns:p14="http://schemas.microsoft.com/office/powerpoint/2010/main" val="823201855"/>
              </p:ext>
            </p:extLst>
          </p:nvPr>
        </p:nvGraphicFramePr>
        <p:xfrm>
          <a:off x="251520" y="1806963"/>
          <a:ext cx="8892480" cy="4574365"/>
        </p:xfrm>
        <a:graphic>
          <a:graphicData uri="http://schemas.openxmlformats.org/drawingml/2006/table">
            <a:tbl>
              <a:tblPr/>
              <a:tblGrid>
                <a:gridCol w="4225766"/>
                <a:gridCol w="4666714"/>
              </a:tblGrid>
              <a:tr h="4318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smtClean="0">
                          <a:ln>
                            <a:noFill/>
                          </a:ln>
                          <a:solidFill>
                            <a:srgbClr val="333399"/>
                          </a:solidFill>
                          <a:effectLst/>
                          <a:latin typeface="Times New Roman" pitchFamily="18" charset="0"/>
                          <a:cs typeface="Times New Roman" pitchFamily="18" charset="0"/>
                        </a:rPr>
                        <a:t>Năm N</a:t>
                      </a:r>
                      <a:endParaRPr kumimoji="0" lang="en-US" sz="21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smtClean="0">
                          <a:ln>
                            <a:noFill/>
                          </a:ln>
                          <a:solidFill>
                            <a:srgbClr val="333399"/>
                          </a:solidFill>
                          <a:effectLst/>
                          <a:latin typeface="Times New Roman" pitchFamily="18" charset="0"/>
                          <a:cs typeface="Times New Roman" pitchFamily="18" charset="0"/>
                        </a:rPr>
                        <a:t>Các năm sau N+1, N+2…</a:t>
                      </a:r>
                      <a:endParaRPr kumimoji="0" lang="en-US" sz="21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251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FF0000"/>
                          </a:solidFill>
                          <a:effectLst/>
                          <a:latin typeface="Times New Roman" pitchFamily="18" charset="0"/>
                          <a:cs typeface="Times New Roman" pitchFamily="18" charset="0"/>
                        </a:rPr>
                        <a:t>- Nếu Giá bán &lt; NG (GB &gt; GTCL)</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cs typeface="Times New Roman" pitchFamily="18" charset="0"/>
                        </a:rPr>
                        <a:t>Nợ NG TSCĐ (CL GB &lt; NG)</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2100" b="0" i="0" u="none" strike="noStrike" cap="none" normalizeH="0" baseline="0" smtClean="0">
                          <a:ln>
                            <a:noFill/>
                          </a:ln>
                          <a:solidFill>
                            <a:schemeClr val="tx1"/>
                          </a:solidFill>
                          <a:effectLst/>
                          <a:latin typeface="Times New Roman" pitchFamily="18" charset="0"/>
                          <a:cs typeface="Times New Roman" pitchFamily="18" charset="0"/>
                        </a:rPr>
                        <a:t>Nợ Thu nhập khác </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(Lãi của GD bán) là phần CL giữa GB – GTCL và CP thanh lý, nhượng bán TSCĐ)</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cs typeface="Times New Roman" pitchFamily="18" charset="0"/>
                        </a:rPr>
                        <a:t>        Có Giá trị HM luỹ kế </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(Hao mòn LK đến ngày bán)</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smtClean="0">
                          <a:ln>
                            <a:noFill/>
                          </a:ln>
                          <a:solidFill>
                            <a:srgbClr val="FF0000"/>
                          </a:solidFill>
                          <a:effectLst/>
                          <a:latin typeface="Times New Roman" pitchFamily="18" charset="0"/>
                          <a:cs typeface="Times New Roman" pitchFamily="18" charset="0"/>
                        </a:rPr>
                        <a:t> Nếu GB &gt; NG</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2100" b="0" i="0" u="none" strike="noStrike" cap="none" normalizeH="0" baseline="0" smtClean="0">
                          <a:ln>
                            <a:noFill/>
                          </a:ln>
                          <a:solidFill>
                            <a:schemeClr val="tx1"/>
                          </a:solidFill>
                          <a:effectLst/>
                          <a:latin typeface="Times New Roman" pitchFamily="18" charset="0"/>
                          <a:cs typeface="Times New Roman" pitchFamily="18" charset="0"/>
                        </a:rPr>
                        <a:t>Nợ Thu nhập khác </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(Chênh lệch GB – GTCL và chi phí thanh lý, nhượng bán TSCĐ)</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cs typeface="Times New Roman" pitchFamily="18" charset="0"/>
                        </a:rPr>
                        <a:t>       Có NG TSCĐ (CL GB &gt; NG)</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100" b="0" i="0" u="none" strike="noStrike" cap="none" normalizeH="0" baseline="0" smtClean="0">
                          <a:ln>
                            <a:noFill/>
                          </a:ln>
                          <a:solidFill>
                            <a:schemeClr val="tx1"/>
                          </a:solidFill>
                          <a:effectLst/>
                          <a:latin typeface="Times New Roman" pitchFamily="18" charset="0"/>
                          <a:cs typeface="Times New Roman" pitchFamily="18" charset="0"/>
                        </a:rPr>
                        <a:t>       Có Giá trị HM luỹ kế </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(Hao mòn lũy kế đến ngày bán)</a:t>
                      </a:r>
                      <a:r>
                        <a:rPr kumimoji="0" lang="en-US" sz="2100" b="0" i="0" u="none" strike="noStrike" cap="none" normalizeH="0" baseline="0" smtClean="0">
                          <a:ln>
                            <a:noFill/>
                          </a:ln>
                          <a:solidFill>
                            <a:schemeClr val="tx1"/>
                          </a:solidFill>
                          <a:effectLst/>
                          <a:latin typeface="Times New Roman" pitchFamily="18" charset="0"/>
                          <a:cs typeface="Times New Roman" pitchFamily="18"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FF0000"/>
                          </a:solidFill>
                          <a:effectLst/>
                          <a:latin typeface="Times New Roman" pitchFamily="18" charset="0"/>
                          <a:cs typeface="Times New Roman" pitchFamily="18" charset="0"/>
                        </a:rPr>
                        <a:t>- Nếu Giá bán &lt; NG (GB &gt; GTCL)</a:t>
                      </a:r>
                      <a:endParaRPr kumimoji="0" lang="en-US" sz="2100" b="0" i="0" u="none" strike="noStrike" cap="none" normalizeH="0" baseline="0" smtClean="0">
                        <a:ln>
                          <a:noFill/>
                        </a:ln>
                        <a:solidFill>
                          <a:srgbClr val="333399"/>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333399"/>
                          </a:solidFill>
                          <a:effectLst/>
                          <a:latin typeface="Times New Roman" pitchFamily="18" charset="0"/>
                          <a:cs typeface="Times New Roman" pitchFamily="18" charset="0"/>
                        </a:rPr>
                        <a:t>Nợ Nguyên giá TSCĐ </a:t>
                      </a:r>
                      <a:r>
                        <a:rPr kumimoji="0" lang="en-US" sz="2100" b="0" i="0" u="none" strike="noStrike" cap="none" normalizeH="0" baseline="0" smtClean="0">
                          <a:ln>
                            <a:noFill/>
                          </a:ln>
                          <a:solidFill>
                            <a:schemeClr val="tx1"/>
                          </a:solidFill>
                          <a:effectLst/>
                          <a:latin typeface="Times New Roman" pitchFamily="18" charset="0"/>
                          <a:cs typeface="Times New Roman" pitchFamily="18" charset="0"/>
                        </a:rPr>
                        <a:t>(CL NG và GB)</a:t>
                      </a:r>
                      <a:endParaRPr kumimoji="0" lang="en-US" sz="2100" b="0" i="0" u="none" strike="noStrike" cap="none" normalizeH="0" baseline="0" smtClean="0">
                        <a:ln>
                          <a:noFill/>
                        </a:ln>
                        <a:solidFill>
                          <a:srgbClr val="333399"/>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100" b="0" i="0" u="none" strike="noStrike" cap="none" normalizeH="0" baseline="0" smtClean="0">
                          <a:ln>
                            <a:noFill/>
                          </a:ln>
                          <a:solidFill>
                            <a:srgbClr val="333399"/>
                          </a:solidFill>
                          <a:effectLst/>
                          <a:latin typeface="Times New Roman" pitchFamily="18" charset="0"/>
                          <a:cs typeface="Times New Roman" pitchFamily="18" charset="0"/>
                        </a:rPr>
                        <a:t>Nợ LN sau thuế chưa Phân phối </a:t>
                      </a:r>
                      <a:r>
                        <a:rPr kumimoji="0" lang="en-US" sz="2100" b="1" i="1" u="none" strike="noStrike" cap="none" normalizeH="0" baseline="0" smtClean="0">
                          <a:ln>
                            <a:noFill/>
                          </a:ln>
                          <a:solidFill>
                            <a:srgbClr val="FF0000"/>
                          </a:solidFill>
                          <a:effectLst/>
                          <a:latin typeface="Times New Roman" pitchFamily="18" charset="0"/>
                          <a:cs typeface="Times New Roman" pitchFamily="18" charset="0"/>
                        </a:rPr>
                        <a:t>lũy kế đến cuối kỳ trước</a:t>
                      </a:r>
                      <a:r>
                        <a:rPr kumimoji="0" lang="en-US" sz="2100" b="0" i="0" u="none" strike="noStrike" cap="none" normalizeH="0" baseline="0" smtClean="0">
                          <a:ln>
                            <a:noFill/>
                          </a:ln>
                          <a:solidFill>
                            <a:srgbClr val="333399"/>
                          </a:solidFill>
                          <a:effectLst/>
                          <a:latin typeface="Times New Roman" pitchFamily="18" charset="0"/>
                          <a:cs typeface="Times New Roman" pitchFamily="18" charset="0"/>
                        </a:rPr>
                        <a:t> </a:t>
                      </a:r>
                      <a:r>
                        <a:rPr kumimoji="0" lang="en-US" sz="2100" b="0" i="1" u="none" strike="noStrike" cap="none" normalizeH="0" baseline="0" smtClean="0">
                          <a:ln>
                            <a:noFill/>
                          </a:ln>
                          <a:solidFill>
                            <a:srgbClr val="990099"/>
                          </a:solidFill>
                          <a:effectLst/>
                          <a:latin typeface="Times New Roman" pitchFamily="18" charset="0"/>
                          <a:cs typeface="Times New Roman" pitchFamily="18" charset="0"/>
                        </a:rPr>
                        <a:t>(lãi gộp từ giao dịch bán)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100" b="0" i="0" u="none" strike="noStrike" cap="none" normalizeH="0" baseline="0" smtClean="0">
                          <a:ln>
                            <a:noFill/>
                          </a:ln>
                          <a:solidFill>
                            <a:srgbClr val="333399"/>
                          </a:solidFill>
                          <a:effectLst/>
                          <a:latin typeface="Times New Roman" pitchFamily="18" charset="0"/>
                          <a:cs typeface="Times New Roman" pitchFamily="18" charset="0"/>
                        </a:rPr>
                        <a:t>        Có Giá trị HM luỹ kế (Hao mòn LK)</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FF0000"/>
                          </a:solidFill>
                          <a:effectLst/>
                          <a:latin typeface="Times New Roman" pitchFamily="18" charset="0"/>
                          <a:cs typeface="Times New Roman" pitchFamily="18" charset="0"/>
                        </a:rPr>
                        <a:t>- Nếu Giá bán &gt; NG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333399"/>
                          </a:solidFill>
                          <a:effectLst/>
                          <a:latin typeface="Times New Roman" pitchFamily="18" charset="0"/>
                          <a:cs typeface="Times New Roman" pitchFamily="18" charset="0"/>
                        </a:rPr>
                        <a:t>Nợ LN sau thuế chưa Phân phối </a:t>
                      </a:r>
                      <a:r>
                        <a:rPr kumimoji="0" lang="en-US" sz="2100" b="1" i="1" u="none" strike="noStrike" cap="none" normalizeH="0" baseline="0" smtClean="0">
                          <a:ln>
                            <a:noFill/>
                          </a:ln>
                          <a:solidFill>
                            <a:srgbClr val="FF0000"/>
                          </a:solidFill>
                          <a:effectLst/>
                          <a:latin typeface="Times New Roman" pitchFamily="18" charset="0"/>
                          <a:cs typeface="Times New Roman" pitchFamily="18" charset="0"/>
                        </a:rPr>
                        <a:t>lũy kế đến cuối kỳ trước</a:t>
                      </a:r>
                      <a:r>
                        <a:rPr kumimoji="0" lang="en-US" sz="2100" b="0" i="0" u="none" strike="noStrike" cap="none" normalizeH="0" baseline="0" smtClean="0">
                          <a:ln>
                            <a:noFill/>
                          </a:ln>
                          <a:solidFill>
                            <a:srgbClr val="333399"/>
                          </a:solidFill>
                          <a:effectLst/>
                          <a:latin typeface="Times New Roman" pitchFamily="18" charset="0"/>
                          <a:cs typeface="Times New Roman" pitchFamily="18" charset="0"/>
                        </a:rPr>
                        <a:t> </a:t>
                      </a:r>
                      <a:r>
                        <a:rPr kumimoji="0" lang="en-US" sz="2100" b="0" i="1" u="none" strike="noStrike" cap="none" normalizeH="0" baseline="0" smtClean="0">
                          <a:ln>
                            <a:noFill/>
                          </a:ln>
                          <a:solidFill>
                            <a:srgbClr val="990099"/>
                          </a:solidFill>
                          <a:effectLst/>
                          <a:latin typeface="Times New Roman" pitchFamily="18" charset="0"/>
                          <a:cs typeface="Times New Roman" pitchFamily="18" charset="0"/>
                        </a:rPr>
                        <a:t>(lãi từ giao dịch bán)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333399"/>
                          </a:solidFill>
                          <a:effectLst/>
                          <a:latin typeface="Times New Roman" pitchFamily="18" charset="0"/>
                          <a:cs typeface="Times New Roman" pitchFamily="18" charset="0"/>
                        </a:rPr>
                        <a:t>        Có NG TSCĐ </a:t>
                      </a:r>
                      <a:r>
                        <a:rPr kumimoji="0" lang="en-US" sz="2100" b="0" i="0" u="none" strike="noStrike" cap="none" normalizeH="0" baseline="0" smtClean="0">
                          <a:ln>
                            <a:noFill/>
                          </a:ln>
                          <a:solidFill>
                            <a:schemeClr val="tx1"/>
                          </a:solidFill>
                          <a:effectLst/>
                          <a:latin typeface="Times New Roman" pitchFamily="18" charset="0"/>
                          <a:cs typeface="Times New Roman" pitchFamily="18" charset="0"/>
                        </a:rPr>
                        <a:t>(CL GB &gt; NG)</a:t>
                      </a:r>
                      <a:endParaRPr kumimoji="0" lang="en-US" sz="2100" b="0" i="0" u="none" strike="noStrike" cap="none" normalizeH="0" baseline="0" smtClean="0">
                        <a:ln>
                          <a:noFill/>
                        </a:ln>
                        <a:solidFill>
                          <a:srgbClr val="333399"/>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100" b="0" i="0" u="none" strike="noStrike" cap="none" normalizeH="0" baseline="0" smtClean="0">
                          <a:ln>
                            <a:noFill/>
                          </a:ln>
                          <a:solidFill>
                            <a:srgbClr val="333399"/>
                          </a:solidFill>
                          <a:effectLst/>
                          <a:latin typeface="Times New Roman" pitchFamily="18" charset="0"/>
                          <a:cs typeface="Times New Roman" pitchFamily="18" charset="0"/>
                        </a:rPr>
                        <a:t>        Có Giá trị HM luỹ kế (Hao mòn LK)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5071" name="Rectangle 41"/>
          <p:cNvSpPr>
            <a:spLocks noChangeArrowheads="1"/>
          </p:cNvSpPr>
          <p:nvPr/>
        </p:nvSpPr>
        <p:spPr bwMode="auto">
          <a:xfrm>
            <a:off x="395536" y="1406853"/>
            <a:ext cx="8589058" cy="400110"/>
          </a:xfrm>
          <a:prstGeom prst="rect">
            <a:avLst/>
          </a:prstGeom>
          <a:noFill/>
          <a:ln w="9525">
            <a:noFill/>
            <a:miter lim="800000"/>
            <a:headEnd/>
            <a:tailEnd/>
          </a:ln>
        </p:spPr>
        <p:txBody>
          <a:bodyPr wrap="square">
            <a:spAutoFit/>
          </a:bodyPr>
          <a:lstStyle/>
          <a:p>
            <a:r>
              <a:rPr lang="en-US" sz="2000" b="1" u="sng">
                <a:solidFill>
                  <a:srgbClr val="333399"/>
                </a:solidFill>
                <a:latin typeface="Times New Roman" pitchFamily="18" charset="0"/>
              </a:rPr>
              <a:t>TH1-Nghiệp vụ xuôi chiều</a:t>
            </a:r>
            <a:r>
              <a:rPr lang="en-US" sz="2000" b="1">
                <a:solidFill>
                  <a:srgbClr val="333399"/>
                </a:solidFill>
                <a:latin typeface="Times New Roman" pitchFamily="18" charset="0"/>
              </a:rPr>
              <a:t>, </a:t>
            </a:r>
            <a:r>
              <a:rPr lang="en-US" sz="2000" b="1" i="1">
                <a:solidFill>
                  <a:srgbClr val="FF0000"/>
                </a:solidFill>
                <a:latin typeface="Times New Roman" pitchFamily="18" charset="0"/>
              </a:rPr>
              <a:t>Nếu phát sinh lãi:</a:t>
            </a:r>
            <a:r>
              <a:rPr lang="en-US" sz="2000" b="1">
                <a:latin typeface="Times New Roman" pitchFamily="18" charset="0"/>
              </a:rPr>
              <a:t> </a:t>
            </a:r>
            <a:r>
              <a:rPr lang="en-US" sz="2000" b="1" smtClean="0">
                <a:latin typeface="Times New Roman" pitchFamily="18" charset="0"/>
              </a:rPr>
              <a:t> (Theo TT 202/2014 – điều 27)</a:t>
            </a:r>
            <a:endParaRPr lang="en-US" sz="2000" b="1">
              <a:latin typeface="Times New Roman" pitchFamily="18" charset="0"/>
            </a:endParaRPr>
          </a:p>
        </p:txBody>
      </p:sp>
      <p:sp>
        <p:nvSpPr>
          <p:cNvPr id="6" name="Rectangle 5"/>
          <p:cNvSpPr/>
          <p:nvPr/>
        </p:nvSpPr>
        <p:spPr>
          <a:xfrm>
            <a:off x="0" y="181253"/>
            <a:ext cx="91440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indent="457200"/>
            <a:r>
              <a:rPr lang="en-US" sz="2400" b="1" smtClean="0">
                <a:solidFill>
                  <a:srgbClr val="FF0000"/>
                </a:solidFill>
                <a:latin typeface="Times New Roman" pitchFamily="18" charset="0"/>
                <a:cs typeface="Times New Roman" pitchFamily="18" charset="0"/>
              </a:rPr>
              <a:t>(5) Loại trừ ảnh hưởng của giao dịch bán TSCĐ trong nội bộ TĐ</a:t>
            </a:r>
            <a:endParaRPr lang="en-US" sz="2400" b="1">
              <a:solidFill>
                <a:srgbClr val="FF0000"/>
              </a:solidFill>
              <a:latin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3"/>
          <p:cNvSpPr>
            <a:spLocks noGrp="1"/>
          </p:cNvSpPr>
          <p:nvPr>
            <p:ph type="sldNum" sz="quarter" idx="12"/>
          </p:nvPr>
        </p:nvSpPr>
        <p:spPr/>
        <p:txBody>
          <a:bodyPr/>
          <a:lstStyle/>
          <a:p>
            <a:pPr>
              <a:defRPr/>
            </a:pPr>
            <a:fld id="{ADA82EF8-BE4B-4A40-8EFF-605787B41A76}" type="slidenum">
              <a:rPr lang="en-US"/>
              <a:pPr>
                <a:defRPr/>
              </a:pPr>
              <a:t>45</a:t>
            </a:fld>
            <a:endParaRPr lang="en-US"/>
          </a:p>
        </p:txBody>
      </p:sp>
      <p:graphicFrame>
        <p:nvGraphicFramePr>
          <p:cNvPr id="410646" name="Group 22"/>
          <p:cNvGraphicFramePr>
            <a:graphicFrameLocks noGrp="1"/>
          </p:cNvGraphicFramePr>
          <p:nvPr>
            <p:extLst>
              <p:ext uri="{D42A27DB-BD31-4B8C-83A1-F6EECF244321}">
                <p14:modId xmlns:p14="http://schemas.microsoft.com/office/powerpoint/2010/main" val="4181563749"/>
              </p:ext>
            </p:extLst>
          </p:nvPr>
        </p:nvGraphicFramePr>
        <p:xfrm>
          <a:off x="228600" y="908720"/>
          <a:ext cx="8915400" cy="1584176"/>
        </p:xfrm>
        <a:graphic>
          <a:graphicData uri="http://schemas.openxmlformats.org/drawingml/2006/table">
            <a:tbl>
              <a:tblPr/>
              <a:tblGrid>
                <a:gridCol w="4180642"/>
                <a:gridCol w="4734758"/>
              </a:tblGrid>
              <a:tr h="443569">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1" u="none" strike="noStrike" cap="none" normalizeH="0" baseline="0" smtClean="0">
                          <a:ln>
                            <a:noFill/>
                          </a:ln>
                          <a:solidFill>
                            <a:srgbClr val="333399"/>
                          </a:solidFill>
                          <a:effectLst/>
                          <a:latin typeface="Times New Roman" pitchFamily="18" charset="0"/>
                          <a:cs typeface="Times New Roman" pitchFamily="18" charset="0"/>
                        </a:rPr>
                        <a:t>Đồng thời điều chỉnh CP thuế TNDN của giao dịch lãi bán TSCĐ</a:t>
                      </a:r>
                      <a:endParaRPr kumimoji="0" lang="en-US" sz="2200" b="1"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14060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Nợ Tài sản thuế TNDN hoãn lại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         Có Chi phí thuế TNDN HL</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Nợ Tài sản thuế TNDN hoãn lại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         Có </a:t>
                      </a:r>
                      <a:r>
                        <a:rPr kumimoji="0" lang="en-US" sz="2200" b="1" i="1" u="none" strike="noStrike" cap="none" normalizeH="0" baseline="0" smtClean="0">
                          <a:ln>
                            <a:noFill/>
                          </a:ln>
                          <a:solidFill>
                            <a:srgbClr val="FF0000"/>
                          </a:solidFill>
                          <a:effectLst/>
                          <a:latin typeface="Times New Roman" pitchFamily="18" charset="0"/>
                          <a:cs typeface="Times New Roman" pitchFamily="18" charset="0"/>
                        </a:rPr>
                        <a:t>LN sau thuế chưa phân phối lũy kế đến cuối kỳ trước</a:t>
                      </a:r>
                      <a:endParaRPr kumimoji="0" lang="en-US" sz="2200" b="1" i="1"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410666" name="Group 42"/>
          <p:cNvGraphicFramePr>
            <a:graphicFrameLocks noGrp="1"/>
          </p:cNvGraphicFramePr>
          <p:nvPr>
            <p:extLst>
              <p:ext uri="{D42A27DB-BD31-4B8C-83A1-F6EECF244321}">
                <p14:modId xmlns:p14="http://schemas.microsoft.com/office/powerpoint/2010/main" val="1506908181"/>
              </p:ext>
            </p:extLst>
          </p:nvPr>
        </p:nvGraphicFramePr>
        <p:xfrm>
          <a:off x="0" y="2667000"/>
          <a:ext cx="9144000" cy="4141470"/>
        </p:xfrm>
        <a:graphic>
          <a:graphicData uri="http://schemas.openxmlformats.org/drawingml/2006/table">
            <a:tbl>
              <a:tblPr/>
              <a:tblGrid>
                <a:gridCol w="3779912"/>
                <a:gridCol w="507926"/>
                <a:gridCol w="4856162"/>
              </a:tblGrid>
              <a:tr h="514350">
                <a:tc gridSpan="3">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rgbClr val="333399"/>
                          </a:solidFill>
                          <a:effectLst/>
                          <a:latin typeface="Times New Roman" pitchFamily="18" charset="0"/>
                          <a:cs typeface="Times New Roman" pitchFamily="18" charset="0"/>
                        </a:rPr>
                        <a:t>Đồng thời phản ánh ảnh hưởng của KH TSCĐ</a:t>
                      </a:r>
                      <a:endParaRPr kumimoji="0" lang="en-US" sz="2000" b="1"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7620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Nợ Giá trị HM lũy kế</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         Có CP các BP sử dụng TSCĐ</a:t>
                      </a:r>
                      <a:endParaRPr kumimoji="0" lang="en-US" sz="20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Nợ Giá trị HM luỹ kế (Điều chỉnh LK đến cuối kỳ)</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         Có CP các BP sử dụng TSCĐ (Số điều chỉnh PS trong kỳ)</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         Có LN sau thuế chưa Phân phối LK đến cuối kỳ trước (Số HM LK đến cuối kỳ trước)</a:t>
                      </a:r>
                      <a:endParaRPr kumimoji="0" lang="en-US" sz="20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gridSpan="3">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rgbClr val="333399"/>
                          </a:solidFill>
                          <a:effectLst/>
                          <a:latin typeface="Times New Roman" pitchFamily="18" charset="0"/>
                          <a:cs typeface="Times New Roman" pitchFamily="18" charset="0"/>
                        </a:rPr>
                        <a:t>Đồng thời điều chỉnh CP thuế TNDN do ảnh hưởng của CP KH TSCĐ</a:t>
                      </a:r>
                      <a:endParaRPr kumimoji="0" lang="en-US" sz="2000" b="1"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762000">
                <a:tc grid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Nợ CP thuế TNDN hoãn lại</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       Có Tài sản thuế TNDN hoãn lại</a:t>
                      </a:r>
                      <a:endParaRPr kumimoji="0" lang="en-US" sz="20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defRPr/>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Nợ LN sau thuế chưa phân phối </a:t>
                      </a:r>
                      <a:r>
                        <a:rPr kumimoji="0" lang="en-US" sz="2000" b="1" i="1" u="none" strike="noStrike" cap="none" normalizeH="0" baseline="0" smtClean="0">
                          <a:ln>
                            <a:noFill/>
                          </a:ln>
                          <a:solidFill>
                            <a:srgbClr val="FF0000"/>
                          </a:solidFill>
                          <a:effectLst/>
                          <a:latin typeface="Times New Roman" pitchFamily="18" charset="0"/>
                          <a:cs typeface="Times New Roman" pitchFamily="18" charset="0"/>
                        </a:rPr>
                        <a:t>lũy kế đến cuối kỳ trước</a:t>
                      </a:r>
                      <a:endParaRPr kumimoji="0" lang="en-US" sz="2000" b="1" i="1" u="none" strike="noStrike" cap="none" normalizeH="0" baseline="0" smtClean="0">
                        <a:ln>
                          <a:noFill/>
                        </a:ln>
                        <a:solidFill>
                          <a:srgbClr val="FF0000"/>
                        </a:solidFill>
                        <a:effectLst/>
                        <a:latin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Nợ CP thuế TNDN hoãn lại</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333399"/>
                          </a:solidFill>
                          <a:effectLst/>
                          <a:latin typeface="Times New Roman" pitchFamily="18" charset="0"/>
                          <a:cs typeface="Times New Roman" pitchFamily="18" charset="0"/>
                        </a:rPr>
                        <a:t>        Có Tài sản thuế TNDN hoãn lại</a:t>
                      </a:r>
                      <a:endParaRPr kumimoji="0" lang="en-US" sz="20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6109" name="Rectangle 43"/>
          <p:cNvSpPr>
            <a:spLocks noChangeArrowheads="1"/>
          </p:cNvSpPr>
          <p:nvPr/>
        </p:nvSpPr>
        <p:spPr bwMode="auto">
          <a:xfrm>
            <a:off x="152400" y="152400"/>
            <a:ext cx="8812088" cy="76944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800" b="1" u="sng">
                <a:solidFill>
                  <a:srgbClr val="333399"/>
                </a:solidFill>
                <a:latin typeface="Times New Roman" pitchFamily="18" charset="0"/>
              </a:rPr>
              <a:t>TH1-Nghiệp vụ xuôi chiều</a:t>
            </a:r>
            <a:r>
              <a:rPr lang="en-US" sz="2800" b="1">
                <a:solidFill>
                  <a:srgbClr val="333399"/>
                </a:solidFill>
                <a:latin typeface="Times New Roman" pitchFamily="18" charset="0"/>
              </a:rPr>
              <a:t>, </a:t>
            </a:r>
            <a:r>
              <a:rPr lang="en-US" sz="2800" b="1" i="1" smtClean="0">
                <a:solidFill>
                  <a:srgbClr val="FF0000"/>
                </a:solidFill>
                <a:latin typeface="Times New Roman" pitchFamily="18" charset="0"/>
              </a:rPr>
              <a:t>Nếu </a:t>
            </a:r>
            <a:r>
              <a:rPr lang="en-US" sz="2800" b="1" i="1">
                <a:solidFill>
                  <a:srgbClr val="FF0000"/>
                </a:solidFill>
                <a:latin typeface="Times New Roman" pitchFamily="18" charset="0"/>
              </a:rPr>
              <a:t>phát sinh lãi:</a:t>
            </a:r>
            <a:r>
              <a:rPr lang="en-US" sz="2800" b="1">
                <a:latin typeface="Times New Roman" pitchFamily="18" charset="0"/>
              </a:rPr>
              <a:t> </a:t>
            </a:r>
            <a:r>
              <a:rPr lang="en-US" sz="2800" b="1" smtClean="0">
                <a:latin typeface="Times New Roman" pitchFamily="18" charset="0"/>
              </a:rPr>
              <a:t>                                        </a:t>
            </a:r>
            <a:r>
              <a:rPr lang="en-US" sz="1600" b="1" smtClean="0">
                <a:latin typeface="Times New Roman" pitchFamily="18" charset="0"/>
              </a:rPr>
              <a:t>(</a:t>
            </a:r>
            <a:r>
              <a:rPr lang="en-US" sz="1600" b="1">
                <a:latin typeface="Times New Roman" pitchFamily="18" charset="0"/>
              </a:rPr>
              <a:t>Theo TT 202/2014 – điều 27</a:t>
            </a:r>
            <a:r>
              <a:rPr lang="en-US" sz="1600" b="1" smtClean="0">
                <a:latin typeface="Times New Roman" pitchFamily="18" charset="0"/>
              </a:rPr>
              <a:t>)</a:t>
            </a:r>
            <a:endParaRPr lang="en-US" sz="2800" b="1">
              <a:latin typeface="Times New Roman" pitchFamily="18" charset="0"/>
            </a:endParaRPr>
          </a:p>
        </p:txBody>
      </p:sp>
      <p:sp>
        <p:nvSpPr>
          <p:cNvPr id="46110" name="Text Box 44">
            <a:hlinkClick r:id="rId2" action="ppaction://hlinkfile"/>
          </p:cNvPr>
          <p:cNvSpPr txBox="1">
            <a:spLocks noChangeArrowheads="1"/>
          </p:cNvSpPr>
          <p:nvPr/>
        </p:nvSpPr>
        <p:spPr bwMode="auto">
          <a:xfrm>
            <a:off x="228600" y="6433066"/>
            <a:ext cx="990600" cy="3693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spAutoFit/>
          </a:bodyPr>
          <a:lstStyle/>
          <a:p>
            <a:pPr>
              <a:spcBef>
                <a:spcPct val="50000"/>
              </a:spcBef>
            </a:pPr>
            <a:r>
              <a:rPr lang="en-US">
                <a:latin typeface="Times New Roman" pitchFamily="18" charset="0"/>
              </a:rPr>
              <a:t>Ví </a:t>
            </a:r>
            <a:r>
              <a:rPr lang="en-US">
                <a:latin typeface="Times New Roman" pitchFamily="18" charset="0"/>
                <a:hlinkClick r:id="rId3" action="ppaction://hlinkfile"/>
              </a:rPr>
              <a:t>dụ</a:t>
            </a:r>
            <a:r>
              <a:rPr lang="en-US">
                <a:latin typeface="Times New Roman" pitchFamily="18" charset="0"/>
              </a:rPr>
              <a:t> 5</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pPr>
              <a:defRPr/>
            </a:pPr>
            <a:fld id="{5A9B135E-20BF-43D8-AD92-A2A401C0E38A}" type="slidenum">
              <a:rPr lang="en-US"/>
              <a:pPr>
                <a:defRPr/>
              </a:pPr>
              <a:t>46</a:t>
            </a:fld>
            <a:endParaRPr lang="en-US"/>
          </a:p>
        </p:txBody>
      </p:sp>
      <p:sp>
        <p:nvSpPr>
          <p:cNvPr id="47107" name="Rectangle 2"/>
          <p:cNvSpPr>
            <a:spLocks noChangeArrowheads="1"/>
          </p:cNvSpPr>
          <p:nvPr/>
        </p:nvSpPr>
        <p:spPr bwMode="auto">
          <a:xfrm>
            <a:off x="179512" y="35351"/>
            <a:ext cx="8640960" cy="83099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nchor="ctr">
            <a:spAutoFit/>
          </a:bodyPr>
          <a:lstStyle/>
          <a:p>
            <a:pPr algn="just"/>
            <a:r>
              <a:rPr lang="en-US" sz="2400" b="1" u="sng">
                <a:solidFill>
                  <a:srgbClr val="333399"/>
                </a:solidFill>
                <a:latin typeface="Times New Roman" pitchFamily="18" charset="0"/>
              </a:rPr>
              <a:t>TH1-Nghiệp vụ xuôi chiều</a:t>
            </a:r>
            <a:r>
              <a:rPr lang="en-US" sz="2400" b="1">
                <a:solidFill>
                  <a:srgbClr val="333399"/>
                </a:solidFill>
                <a:latin typeface="Times New Roman" pitchFamily="18" charset="0"/>
              </a:rPr>
              <a:t>, </a:t>
            </a:r>
            <a:r>
              <a:rPr lang="en-US" sz="2400" b="1" baseline="0" smtClean="0">
                <a:solidFill>
                  <a:srgbClr val="FF0000"/>
                </a:solidFill>
                <a:latin typeface="Times New Roman" pitchFamily="18" charset="0"/>
                <a:cs typeface="Times New Roman" pitchFamily="18" charset="0"/>
              </a:rPr>
              <a:t>Nếu </a:t>
            </a:r>
            <a:r>
              <a:rPr lang="en-US" sz="2400" b="1" baseline="0">
                <a:solidFill>
                  <a:srgbClr val="FF0000"/>
                </a:solidFill>
                <a:latin typeface="Times New Roman" pitchFamily="18" charset="0"/>
                <a:cs typeface="Times New Roman" pitchFamily="18" charset="0"/>
              </a:rPr>
              <a:t>phát sinh lỗ</a:t>
            </a:r>
            <a:r>
              <a:rPr lang="en-US" sz="2400" b="1" baseline="0" smtClean="0">
                <a:solidFill>
                  <a:srgbClr val="FF0000"/>
                </a:solidFill>
                <a:latin typeface="Times New Roman" pitchFamily="18" charset="0"/>
                <a:cs typeface="Times New Roman" pitchFamily="18" charset="0"/>
              </a:rPr>
              <a:t>:</a:t>
            </a:r>
          </a:p>
          <a:p>
            <a:pPr algn="just"/>
            <a:r>
              <a:rPr lang="en-US" b="1" smtClean="0">
                <a:latin typeface="Times New Roman" pitchFamily="18" charset="0"/>
              </a:rPr>
              <a:t>                                                     (</a:t>
            </a:r>
            <a:r>
              <a:rPr lang="en-US" b="1">
                <a:latin typeface="Times New Roman" pitchFamily="18" charset="0"/>
              </a:rPr>
              <a:t>Theo TT 202/2014 – điều 27</a:t>
            </a:r>
            <a:r>
              <a:rPr lang="en-US" b="1" smtClean="0">
                <a:latin typeface="Times New Roman" pitchFamily="18" charset="0"/>
              </a:rPr>
              <a:t>)</a:t>
            </a:r>
            <a:r>
              <a:rPr lang="en-US" sz="2400" b="1" baseline="0" smtClean="0">
                <a:solidFill>
                  <a:srgbClr val="FF0000"/>
                </a:solidFill>
                <a:latin typeface="Times New Roman" pitchFamily="18" charset="0"/>
                <a:cs typeface="Times New Roman" pitchFamily="18" charset="0"/>
              </a:rPr>
              <a:t> </a:t>
            </a:r>
            <a:endParaRPr lang="en-US" sz="2400" b="1" baseline="0">
              <a:solidFill>
                <a:srgbClr val="FF0000"/>
              </a:solidFill>
              <a:latin typeface="Times New Roman" pitchFamily="18" charset="0"/>
            </a:endParaRPr>
          </a:p>
        </p:txBody>
      </p:sp>
      <p:graphicFrame>
        <p:nvGraphicFramePr>
          <p:cNvPr id="390165" name="Group 21"/>
          <p:cNvGraphicFramePr>
            <a:graphicFrameLocks noGrp="1"/>
          </p:cNvGraphicFramePr>
          <p:nvPr>
            <p:extLst>
              <p:ext uri="{D42A27DB-BD31-4B8C-83A1-F6EECF244321}">
                <p14:modId xmlns:p14="http://schemas.microsoft.com/office/powerpoint/2010/main" val="3759970869"/>
              </p:ext>
            </p:extLst>
          </p:nvPr>
        </p:nvGraphicFramePr>
        <p:xfrm>
          <a:off x="142876" y="1124744"/>
          <a:ext cx="8929718" cy="4541520"/>
        </p:xfrm>
        <a:graphic>
          <a:graphicData uri="http://schemas.openxmlformats.org/drawingml/2006/table">
            <a:tbl>
              <a:tblPr/>
              <a:tblGrid>
                <a:gridCol w="3997076"/>
                <a:gridCol w="189633"/>
                <a:gridCol w="4743009"/>
              </a:tblGrid>
              <a:tr h="126206">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333399"/>
                          </a:solidFill>
                          <a:effectLst/>
                          <a:latin typeface="Times New Roman" pitchFamily="18" charset="0"/>
                          <a:cs typeface="Times New Roman" pitchFamily="18" charset="0"/>
                        </a:rPr>
                        <a:t>Năm N</a:t>
                      </a: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333399"/>
                          </a:solidFill>
                          <a:effectLst/>
                          <a:latin typeface="Times New Roman" pitchFamily="18" charset="0"/>
                          <a:cs typeface="Times New Roman" pitchFamily="18" charset="0"/>
                        </a:rPr>
                        <a:t>Các năm sau N+1, N+2…</a:t>
                      </a: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73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cs typeface="Times New Roman" pitchFamily="18" charset="0"/>
                        </a:rPr>
                        <a:t>Nợ NG TSCĐ (CL NG &gt; GB)</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cs typeface="Times New Roman" pitchFamily="18" charset="0"/>
                        </a:rPr>
                        <a:t>         Có Giá trị HM luỹ kế </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(Hao  mòn LK đến ngày bán)</a:t>
                      </a: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2200" b="0" i="0" u="none" strike="noStrike" cap="none" normalizeH="0" baseline="0" smtClean="0">
                          <a:ln>
                            <a:noFill/>
                          </a:ln>
                          <a:solidFill>
                            <a:schemeClr val="tx1"/>
                          </a:solidFill>
                          <a:effectLst/>
                          <a:latin typeface="Times New Roman" pitchFamily="18" charset="0"/>
                          <a:cs typeface="Times New Roman" pitchFamily="18" charset="0"/>
                        </a:rPr>
                        <a:t>         Có Chi phí khác </a:t>
                      </a:r>
                      <a:r>
                        <a:rPr lang="vi-VN" sz="1600" kern="1200" smtClean="0">
                          <a:solidFill>
                            <a:schemeClr val="tx1"/>
                          </a:solidFill>
                          <a:effectLst/>
                          <a:latin typeface="+mj-lt"/>
                          <a:ea typeface="+mn-ea"/>
                          <a:cs typeface="+mn-cs"/>
                        </a:rPr>
                        <a:t>(</a:t>
                      </a:r>
                      <a:r>
                        <a:rPr lang="en-US" sz="1600" kern="1200" smtClean="0">
                          <a:solidFill>
                            <a:schemeClr val="tx1"/>
                          </a:solidFill>
                          <a:effectLst/>
                          <a:latin typeface="+mj-lt"/>
                          <a:ea typeface="+mn-ea"/>
                          <a:cs typeface="+mn-cs"/>
                        </a:rPr>
                        <a:t>C</a:t>
                      </a:r>
                      <a:r>
                        <a:rPr lang="vi-VN" sz="1600" kern="1200" smtClean="0">
                          <a:solidFill>
                            <a:schemeClr val="tx1"/>
                          </a:solidFill>
                          <a:effectLst/>
                          <a:latin typeface="+mj-lt"/>
                          <a:ea typeface="+mn-ea"/>
                          <a:cs typeface="+mn-cs"/>
                        </a:rPr>
                        <a:t>hênh lệch giữa giá bán nhỏ hơn GTCL TSCĐ và chi phí thanh lý, nhượng bán TSCĐ)</a:t>
                      </a:r>
                      <a:endParaRPr lang="en-US" sz="1600" kern="1200" smtClean="0">
                        <a:solidFill>
                          <a:schemeClr val="tx1"/>
                        </a:solidFill>
                        <a:effectLst/>
                        <a:latin typeface="+mj-lt"/>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Nợ Nguyên giá TSCĐ (NG &gt; GB)</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            Có </a:t>
                      </a:r>
                      <a:r>
                        <a:rPr kumimoji="0" lang="en-US" sz="2200" b="1" i="1" u="none" strike="noStrike" cap="none" normalizeH="0" baseline="0" smtClean="0">
                          <a:ln>
                            <a:noFill/>
                          </a:ln>
                          <a:solidFill>
                            <a:srgbClr val="0070C0"/>
                          </a:solidFill>
                          <a:effectLst/>
                          <a:latin typeface="Times New Roman" pitchFamily="18" charset="0"/>
                          <a:cs typeface="Times New Roman" pitchFamily="18" charset="0"/>
                        </a:rPr>
                        <a:t>LN sau thuế chưa phân phối </a:t>
                      </a:r>
                      <a:r>
                        <a:rPr kumimoji="0" lang="en-US" sz="2200" b="1" i="1" u="none" strike="noStrike" cap="none" normalizeH="0" baseline="0" smtClean="0">
                          <a:ln>
                            <a:noFill/>
                          </a:ln>
                          <a:solidFill>
                            <a:srgbClr val="FF0000"/>
                          </a:solidFill>
                          <a:effectLst/>
                          <a:latin typeface="Times New Roman" pitchFamily="18" charset="0"/>
                          <a:cs typeface="Times New Roman" pitchFamily="18" charset="0"/>
                        </a:rPr>
                        <a:t>lũy kế đến cuối kỳ trước </a:t>
                      </a: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(lỗ từ giao dịch bán trong nội bộ)</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            Có Giá trị HM luỹ kế (HM lũy kế)</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rgbClr val="333399"/>
                          </a:solidFill>
                          <a:effectLst/>
                          <a:latin typeface="Times New Roman" pitchFamily="18" charset="0"/>
                          <a:cs typeface="Times New Roman" pitchFamily="18" charset="0"/>
                        </a:rPr>
                        <a:t>Đồng thời điều chỉnh CP thuế TNDN của ảnh hưởng giao dịch lỗ bán TSCĐ</a:t>
                      </a:r>
                      <a:endParaRPr kumimoji="0" lang="en-US" sz="2400" b="1"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88950">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Nợ CP thuế TNDN hoãn lại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    Có Thuế TNDN hoãn lại phải trả</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Nợ </a:t>
                      </a:r>
                      <a:r>
                        <a:rPr kumimoji="0" lang="en-US" sz="2200" b="1" i="1" u="none" strike="noStrike" cap="none" normalizeH="0" baseline="0" smtClean="0">
                          <a:ln>
                            <a:noFill/>
                          </a:ln>
                          <a:solidFill>
                            <a:srgbClr val="333399"/>
                          </a:solidFill>
                          <a:effectLst/>
                          <a:latin typeface="Times New Roman" pitchFamily="18" charset="0"/>
                          <a:cs typeface="Times New Roman" pitchFamily="18" charset="0"/>
                        </a:rPr>
                        <a:t>LN sau thuế chưa phân phối </a:t>
                      </a:r>
                      <a:r>
                        <a:rPr kumimoji="0" lang="en-US" sz="2200" b="1" i="1" u="none" strike="noStrike" cap="none" normalizeH="0" baseline="0" smtClean="0">
                          <a:ln>
                            <a:noFill/>
                          </a:ln>
                          <a:solidFill>
                            <a:srgbClr val="FF0000"/>
                          </a:solidFill>
                          <a:effectLst/>
                          <a:latin typeface="Times New Roman" pitchFamily="18" charset="0"/>
                          <a:cs typeface="Times New Roman" pitchFamily="18" charset="0"/>
                        </a:rPr>
                        <a:t>lũy kế đến cuối kỳ trước</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           Có Thuế TNDN hoãn lại phải trả</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Footer Placeholder 1"/>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2"/>
          </p:nvPr>
        </p:nvSpPr>
        <p:spPr/>
        <p:txBody>
          <a:bodyPr/>
          <a:lstStyle/>
          <a:p>
            <a:pPr>
              <a:defRPr/>
            </a:pPr>
            <a:fld id="{DB5A442D-8791-4EFC-BCB3-CB51BA62039B}" type="slidenum">
              <a:rPr lang="en-US"/>
              <a:pPr>
                <a:defRPr/>
              </a:pPr>
              <a:t>47</a:t>
            </a:fld>
            <a:endParaRPr lang="en-US"/>
          </a:p>
        </p:txBody>
      </p:sp>
      <p:graphicFrame>
        <p:nvGraphicFramePr>
          <p:cNvPr id="391170" name="Group 2"/>
          <p:cNvGraphicFramePr>
            <a:graphicFrameLocks noGrp="1"/>
          </p:cNvGraphicFramePr>
          <p:nvPr>
            <p:ph/>
            <p:extLst>
              <p:ext uri="{D42A27DB-BD31-4B8C-83A1-F6EECF244321}">
                <p14:modId xmlns:p14="http://schemas.microsoft.com/office/powerpoint/2010/main" val="3455496394"/>
              </p:ext>
            </p:extLst>
          </p:nvPr>
        </p:nvGraphicFramePr>
        <p:xfrm>
          <a:off x="251520" y="609600"/>
          <a:ext cx="8712968" cy="4328160"/>
        </p:xfrm>
        <a:graphic>
          <a:graphicData uri="http://schemas.openxmlformats.org/drawingml/2006/table">
            <a:tbl>
              <a:tblPr/>
              <a:tblGrid>
                <a:gridCol w="4084205"/>
                <a:gridCol w="4628763"/>
              </a:tblGrid>
              <a:tr h="196850">
                <a:tc grid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rgbClr val="333399"/>
                          </a:solidFill>
                          <a:effectLst/>
                          <a:latin typeface="Times New Roman" pitchFamily="18" charset="0"/>
                          <a:cs typeface="Times New Roman" pitchFamily="18" charset="0"/>
                        </a:rPr>
                        <a:t>Đồng thời phản ánh ảnh hưởng của KH TSCĐ</a:t>
                      </a:r>
                      <a:endParaRPr kumimoji="0" lang="en-US" sz="2400" b="1"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429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Nợ CP các BP sử dụng TSCĐ</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        Có Giá trị HM luỹ kế</a:t>
                      </a: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Nợ CP các BP sử dụng TSCĐ</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Nợ LN sau thuế chưa phân phối LK đến cuối kỳ trước</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           Có Giá trị HM luỹ kế TSCĐ</a:t>
                      </a: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7650">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rgbClr val="333399"/>
                          </a:solidFill>
                          <a:effectLst/>
                          <a:latin typeface="Times New Roman" pitchFamily="18" charset="0"/>
                          <a:cs typeface="Times New Roman" pitchFamily="18" charset="0"/>
                        </a:rPr>
                        <a:t>Đồng thời điều chỉnh CP thuế TNDN do ảnh hưởng của CP KH TSCĐ </a:t>
                      </a:r>
                      <a:r>
                        <a:rPr kumimoji="0" lang="en-US" sz="2400" b="1" i="1" u="none" strike="noStrike" cap="none" normalizeH="0" baseline="0" smtClean="0">
                          <a:ln>
                            <a:noFill/>
                          </a:ln>
                          <a:solidFill>
                            <a:srgbClr val="FF0000"/>
                          </a:solidFill>
                          <a:effectLst/>
                          <a:latin typeface="Times New Roman" pitchFamily="18" charset="0"/>
                          <a:cs typeface="Times New Roman" pitchFamily="18" charset="0"/>
                        </a:rPr>
                        <a:t>khi TSCĐ vẫn đang sử dụng</a:t>
                      </a:r>
                      <a:endParaRPr kumimoji="0" lang="en-US" sz="2400" b="1"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7175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Nợ Thuế TNDN hoãn lại phải trả</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       Có CP thuế TNDN hoãn lại</a:t>
                      </a:r>
                      <a:endParaRPr kumimoji="0" lang="en-US" sz="23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Nợ Thuế TNDN hoãn lại phải trả</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       Có </a:t>
                      </a:r>
                      <a:r>
                        <a:rPr kumimoji="0" lang="en-US" sz="2300" b="1" i="1" u="none" strike="noStrike" cap="none" normalizeH="0" baseline="0" smtClean="0">
                          <a:ln>
                            <a:noFill/>
                          </a:ln>
                          <a:solidFill>
                            <a:srgbClr val="333399"/>
                          </a:solidFill>
                          <a:effectLst/>
                          <a:latin typeface="Times New Roman" pitchFamily="18" charset="0"/>
                          <a:cs typeface="Times New Roman" pitchFamily="18" charset="0"/>
                        </a:rPr>
                        <a:t>LN sau thuế chưa phân phối </a:t>
                      </a:r>
                      <a:r>
                        <a:rPr kumimoji="0" lang="en-US" sz="2300" b="1" i="1" u="none" strike="noStrike" cap="none" normalizeH="0" baseline="0" smtClean="0">
                          <a:ln>
                            <a:noFill/>
                          </a:ln>
                          <a:solidFill>
                            <a:srgbClr val="FF0000"/>
                          </a:solidFill>
                          <a:effectLst/>
                          <a:latin typeface="Times New Roman" pitchFamily="18" charset="0"/>
                          <a:cs typeface="Times New Roman" pitchFamily="18" charset="0"/>
                        </a:rPr>
                        <a:t>lũy kế đến cuối kỳ trước</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rgbClr val="333399"/>
                          </a:solidFill>
                          <a:effectLst/>
                          <a:latin typeface="Times New Roman" pitchFamily="18" charset="0"/>
                          <a:cs typeface="Times New Roman" pitchFamily="18" charset="0"/>
                        </a:rPr>
                        <a:t>       Có Chi phí thuế TNDN hoãn lại</a:t>
                      </a:r>
                      <a:endParaRPr kumimoji="0" lang="en-US" sz="23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Footer Placeholder 1"/>
          <p:cNvSpPr>
            <a:spLocks noGrp="1"/>
          </p:cNvSpPr>
          <p:nvPr>
            <p:ph type="ftr" sz="quarter" idx="11"/>
          </p:nvPr>
        </p:nvSpPr>
        <p:spPr/>
        <p:txBody>
          <a:bodyPr/>
          <a:lstStyle/>
          <a:p>
            <a:pPr>
              <a:defRPr/>
            </a:pPr>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pPr>
              <a:defRPr/>
            </a:pPr>
            <a:fld id="{1B49C8A0-FB03-429A-8C83-545A19675311}" type="slidenum">
              <a:rPr lang="en-US"/>
              <a:pPr>
                <a:defRPr/>
              </a:pPr>
              <a:t>48</a:t>
            </a:fld>
            <a:endParaRPr lang="en-US"/>
          </a:p>
        </p:txBody>
      </p:sp>
      <p:sp>
        <p:nvSpPr>
          <p:cNvPr id="49155" name="Rectangle 2"/>
          <p:cNvSpPr>
            <a:spLocks noChangeArrowheads="1"/>
          </p:cNvSpPr>
          <p:nvPr/>
        </p:nvSpPr>
        <p:spPr bwMode="auto">
          <a:xfrm>
            <a:off x="179513" y="993543"/>
            <a:ext cx="8964488" cy="1154162"/>
          </a:xfrm>
          <a:prstGeom prst="rect">
            <a:avLst/>
          </a:prstGeom>
          <a:noFill/>
          <a:ln w="9525">
            <a:noFill/>
            <a:miter lim="800000"/>
            <a:headEnd/>
            <a:tailEnd/>
          </a:ln>
        </p:spPr>
        <p:txBody>
          <a:bodyPr wrap="square" anchor="ctr">
            <a:spAutoFit/>
          </a:bodyPr>
          <a:lstStyle/>
          <a:p>
            <a:pPr algn="just"/>
            <a:r>
              <a:rPr lang="en-US" sz="2300" b="0" baseline="0" smtClean="0">
                <a:solidFill>
                  <a:srgbClr val="333399"/>
                </a:solidFill>
                <a:latin typeface="Times New Roman" pitchFamily="18" charset="0"/>
                <a:cs typeface="Times New Roman" pitchFamily="18" charset="0"/>
              </a:rPr>
              <a:t>(Tương </a:t>
            </a:r>
            <a:r>
              <a:rPr lang="en-US" sz="2300" b="0" baseline="0">
                <a:solidFill>
                  <a:srgbClr val="333399"/>
                </a:solidFill>
                <a:latin typeface="Times New Roman" pitchFamily="18" charset="0"/>
                <a:cs typeface="Times New Roman" pitchFamily="18" charset="0"/>
              </a:rPr>
              <a:t>tự trường hợp bán Hàng hoá trong NB): Lãi /lỗ ảnh hưởng đến Lợi ích của </a:t>
            </a:r>
            <a:r>
              <a:rPr lang="vi-VN" sz="2300" b="0" baseline="0">
                <a:solidFill>
                  <a:srgbClr val="333399"/>
                </a:solidFill>
                <a:latin typeface="Times New Roman" pitchFamily="18" charset="0"/>
                <a:cs typeface="Times New Roman" pitchFamily="18" charset="0"/>
              </a:rPr>
              <a:t>cổ đông không kiểm soát</a:t>
            </a:r>
            <a:r>
              <a:rPr lang="en-US" sz="2300" b="0" baseline="0">
                <a:solidFill>
                  <a:srgbClr val="333399"/>
                </a:solidFill>
                <a:latin typeface="Times New Roman" pitchFamily="18" charset="0"/>
                <a:cs typeface="Times New Roman" pitchFamily="18" charset="0"/>
              </a:rPr>
              <a:t>. Thực hiện các bút toán điều chỉnh như trường hợp xuôi chiều, ngoài ra còn phải có bút toán điều chỉnh</a:t>
            </a:r>
            <a:r>
              <a:rPr lang="en-US" sz="2300" b="0" baseline="0" smtClean="0">
                <a:solidFill>
                  <a:srgbClr val="333399"/>
                </a:solidFill>
                <a:latin typeface="Times New Roman" pitchFamily="18" charset="0"/>
                <a:cs typeface="Times New Roman" pitchFamily="18" charset="0"/>
              </a:rPr>
              <a:t>:</a:t>
            </a:r>
            <a:endParaRPr lang="en-US" sz="2300" b="0" baseline="0">
              <a:solidFill>
                <a:srgbClr val="333399"/>
              </a:solidFill>
              <a:latin typeface="Times New Roman" pitchFamily="18" charset="0"/>
            </a:endParaRPr>
          </a:p>
        </p:txBody>
      </p:sp>
      <p:graphicFrame>
        <p:nvGraphicFramePr>
          <p:cNvPr id="392195" name="Group 3"/>
          <p:cNvGraphicFramePr>
            <a:graphicFrameLocks noGrp="1"/>
          </p:cNvGraphicFramePr>
          <p:nvPr>
            <p:extLst>
              <p:ext uri="{D42A27DB-BD31-4B8C-83A1-F6EECF244321}">
                <p14:modId xmlns:p14="http://schemas.microsoft.com/office/powerpoint/2010/main" val="1766554039"/>
              </p:ext>
            </p:extLst>
          </p:nvPr>
        </p:nvGraphicFramePr>
        <p:xfrm>
          <a:off x="179512" y="2165573"/>
          <a:ext cx="8856984" cy="1330713"/>
        </p:xfrm>
        <a:graphic>
          <a:graphicData uri="http://schemas.openxmlformats.org/drawingml/2006/table">
            <a:tbl>
              <a:tblPr/>
              <a:tblGrid>
                <a:gridCol w="4320480"/>
                <a:gridCol w="4536504"/>
              </a:tblGrid>
              <a:tr h="50775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Nếu phát sinh lãi:</a:t>
                      </a: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Nếu phát sinh lỗ:</a:t>
                      </a: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984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Nợ Lợi ích cổ đông KKS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     Có LN ST của cổ đông KKS</a:t>
                      </a: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Nợ LN ST của của đông KKS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     Có Lợi ích cổ đông KKS</a:t>
                      </a: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Rectangle 4"/>
          <p:cNvSpPr/>
          <p:nvPr/>
        </p:nvSpPr>
        <p:spPr>
          <a:xfrm>
            <a:off x="0" y="214290"/>
            <a:ext cx="4078361"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b="1" u="sng" smtClean="0">
                <a:solidFill>
                  <a:srgbClr val="333399"/>
                </a:solidFill>
                <a:latin typeface="Times New Roman" pitchFamily="18" charset="0"/>
                <a:cs typeface="Times New Roman" pitchFamily="18" charset="0"/>
              </a:rPr>
              <a:t>TH2-Nghiệp vụ ngược chiều:</a:t>
            </a:r>
            <a:r>
              <a:rPr lang="en-US" sz="2400" b="1" smtClean="0">
                <a:solidFill>
                  <a:srgbClr val="333399"/>
                </a:solidFill>
                <a:latin typeface="Times New Roman" pitchFamily="18" charset="0"/>
                <a:cs typeface="Times New Roman" pitchFamily="18" charset="0"/>
              </a:rPr>
              <a:t> </a:t>
            </a:r>
            <a:endParaRPr lang="en-US" sz="2400" b="1"/>
          </a:p>
        </p:txBody>
      </p:sp>
      <p:graphicFrame>
        <p:nvGraphicFramePr>
          <p:cNvPr id="6" name="Group 3"/>
          <p:cNvGraphicFramePr>
            <a:graphicFrameLocks noGrp="1"/>
          </p:cNvGraphicFramePr>
          <p:nvPr>
            <p:extLst>
              <p:ext uri="{D42A27DB-BD31-4B8C-83A1-F6EECF244321}">
                <p14:modId xmlns:p14="http://schemas.microsoft.com/office/powerpoint/2010/main" val="2226811894"/>
              </p:ext>
            </p:extLst>
          </p:nvPr>
        </p:nvGraphicFramePr>
        <p:xfrm>
          <a:off x="179512" y="4581128"/>
          <a:ext cx="8964487" cy="1645920"/>
        </p:xfrm>
        <a:graphic>
          <a:graphicData uri="http://schemas.openxmlformats.org/drawingml/2006/table">
            <a:tbl>
              <a:tblPr/>
              <a:tblGrid>
                <a:gridCol w="3672408"/>
                <a:gridCol w="5292079"/>
              </a:tblGrid>
              <a:tr h="4400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itchFamily="18" charset="0"/>
                          <a:cs typeface="Times New Roman" pitchFamily="18" charset="0"/>
                        </a:rPr>
                        <a:t>Nếu phát sinh lãi</a:t>
                      </a: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 Năm N</a:t>
                      </a: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rPr>
                        <a:t>Năm N+1, N+2…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4412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Nợ LNST của cổ đông KKS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     Có Lợi ích cổ đông KKS</a:t>
                      </a: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Nợ LNST của cổ đông KKS(điều chỉnh)</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Nợ LN CPP (năm trước)</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333399"/>
                          </a:solidFill>
                          <a:effectLst/>
                          <a:latin typeface="Times New Roman" pitchFamily="18" charset="0"/>
                          <a:cs typeface="Times New Roman" pitchFamily="18" charset="0"/>
                        </a:rPr>
                        <a:t>	Có Lợi ích cổ đồng KKS</a:t>
                      </a: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 name="Rectangle 6"/>
          <p:cNvSpPr/>
          <p:nvPr/>
        </p:nvSpPr>
        <p:spPr>
          <a:xfrm>
            <a:off x="179512" y="3573016"/>
            <a:ext cx="8856984"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US" sz="2400" b="1" u="sng" smtClean="0">
                <a:solidFill>
                  <a:srgbClr val="333399"/>
                </a:solidFill>
                <a:latin typeface="Times New Roman" pitchFamily="18" charset="0"/>
                <a:cs typeface="Times New Roman" pitchFamily="18" charset="0"/>
              </a:rPr>
              <a:t>Điều chỉnh khấu hao và tài sản thuế hoãn lại, điều chỉnh Lợi ích cổ đông KKS</a:t>
            </a:r>
            <a:r>
              <a:rPr lang="en-US" sz="2400" b="1" smtClean="0">
                <a:solidFill>
                  <a:srgbClr val="333399"/>
                </a:solidFill>
                <a:latin typeface="Times New Roman" pitchFamily="18" charset="0"/>
                <a:cs typeface="Times New Roman" pitchFamily="18" charset="0"/>
              </a:rPr>
              <a:t> </a:t>
            </a:r>
            <a:endParaRPr lang="en-US" sz="2400" b="1"/>
          </a:p>
        </p:txBody>
      </p:sp>
      <p:sp>
        <p:nvSpPr>
          <p:cNvPr id="2" name="Footer Placeholder 1"/>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pPr>
              <a:defRPr/>
            </a:pPr>
            <a:fld id="{46BE12AF-F93B-442F-995D-ECF2A6E9FBC4}" type="slidenum">
              <a:rPr lang="en-US"/>
              <a:pPr>
                <a:defRPr/>
              </a:pPr>
              <a:t>49</a:t>
            </a:fld>
            <a:endParaRPr lang="en-US"/>
          </a:p>
        </p:txBody>
      </p:sp>
      <p:sp>
        <p:nvSpPr>
          <p:cNvPr id="50179" name="Rectangle 2"/>
          <p:cNvSpPr>
            <a:spLocks noChangeArrowheads="1"/>
          </p:cNvSpPr>
          <p:nvPr/>
        </p:nvSpPr>
        <p:spPr bwMode="auto">
          <a:xfrm>
            <a:off x="214282" y="1166067"/>
            <a:ext cx="8750206" cy="1154162"/>
          </a:xfrm>
          <a:prstGeom prst="rect">
            <a:avLst/>
          </a:prstGeom>
          <a:noFill/>
          <a:ln w="9525">
            <a:noFill/>
            <a:miter lim="800000"/>
            <a:headEnd/>
            <a:tailEnd/>
          </a:ln>
        </p:spPr>
        <p:txBody>
          <a:bodyPr wrap="square" anchor="ctr">
            <a:spAutoFit/>
          </a:bodyPr>
          <a:lstStyle/>
          <a:p>
            <a:pPr indent="457200" algn="just" eaLnBrk="0" hangingPunct="0"/>
            <a:r>
              <a:rPr lang="en-US" sz="2300" b="1" i="1" baseline="0" smtClean="0">
                <a:solidFill>
                  <a:srgbClr val="FF0000"/>
                </a:solidFill>
                <a:latin typeface="Times New Roman" pitchFamily="18" charset="0"/>
                <a:cs typeface="Times New Roman" pitchFamily="18" charset="0"/>
              </a:rPr>
              <a:t>Nguyên </a:t>
            </a:r>
            <a:r>
              <a:rPr lang="en-US" sz="2300" b="1" i="1" baseline="0">
                <a:solidFill>
                  <a:srgbClr val="FF0000"/>
                </a:solidFill>
                <a:latin typeface="Times New Roman" pitchFamily="18" charset="0"/>
                <a:cs typeface="Times New Roman" pitchFamily="18" charset="0"/>
              </a:rPr>
              <a:t>tắc điều chỉnh:</a:t>
            </a:r>
            <a:r>
              <a:rPr lang="en-US" sz="2300" b="1" baseline="0">
                <a:solidFill>
                  <a:srgbClr val="FF0000"/>
                </a:solidFill>
                <a:latin typeface="Times New Roman" pitchFamily="18" charset="0"/>
                <a:cs typeface="Times New Roman" pitchFamily="18" charset="0"/>
              </a:rPr>
              <a:t> </a:t>
            </a:r>
            <a:r>
              <a:rPr lang="en-US" sz="2300" b="0" baseline="0">
                <a:solidFill>
                  <a:srgbClr val="333399"/>
                </a:solidFill>
                <a:latin typeface="Times New Roman" pitchFamily="18" charset="0"/>
                <a:cs typeface="Times New Roman" pitchFamily="18" charset="0"/>
              </a:rPr>
              <a:t>Loại trừ Doanh thu bán hàng hoá, giá vốn bán hàng bán và Lợi nhuận chưa thực hiện trong Nguyên giá TSCĐ phải được loại trừ hoàn toàn. Nếu phát sinh lãi:</a:t>
            </a:r>
            <a:endParaRPr lang="en-US" sz="2300" b="0" baseline="0">
              <a:solidFill>
                <a:srgbClr val="333399"/>
              </a:solidFill>
              <a:latin typeface="Times New Roman" pitchFamily="18" charset="0"/>
            </a:endParaRPr>
          </a:p>
        </p:txBody>
      </p:sp>
      <p:graphicFrame>
        <p:nvGraphicFramePr>
          <p:cNvPr id="393219" name="Group 3"/>
          <p:cNvGraphicFramePr>
            <a:graphicFrameLocks noGrp="1"/>
          </p:cNvGraphicFramePr>
          <p:nvPr>
            <p:extLst>
              <p:ext uri="{D42A27DB-BD31-4B8C-83A1-F6EECF244321}">
                <p14:modId xmlns:p14="http://schemas.microsoft.com/office/powerpoint/2010/main" val="2955809465"/>
              </p:ext>
            </p:extLst>
          </p:nvPr>
        </p:nvGraphicFramePr>
        <p:xfrm>
          <a:off x="0" y="2320229"/>
          <a:ext cx="8965085" cy="4441641"/>
        </p:xfrm>
        <a:graphic>
          <a:graphicData uri="http://schemas.openxmlformats.org/drawingml/2006/table">
            <a:tbl>
              <a:tblPr/>
              <a:tblGrid>
                <a:gridCol w="4556027"/>
                <a:gridCol w="4409058"/>
              </a:tblGrid>
              <a:tr h="4382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333399"/>
                          </a:solidFill>
                          <a:effectLst/>
                          <a:latin typeface="Times New Roman" pitchFamily="18" charset="0"/>
                          <a:cs typeface="Times New Roman" pitchFamily="18" charset="0"/>
                        </a:rPr>
                        <a:t>Năm N</a:t>
                      </a:r>
                      <a:endParaRPr kumimoji="0" lang="en-US" sz="2200" b="1"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333399"/>
                          </a:solidFill>
                          <a:effectLst/>
                          <a:latin typeface="Times New Roman" pitchFamily="18" charset="0"/>
                          <a:cs typeface="Times New Roman" pitchFamily="18" charset="0"/>
                        </a:rPr>
                        <a:t>Năm N+1</a:t>
                      </a:r>
                      <a:endParaRPr kumimoji="0" lang="en-US" sz="2200" b="1"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2674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Nợ Doanh thu BH và Cung cấp dịch vụ </a:t>
                      </a:r>
                      <a:r>
                        <a:rPr kumimoji="0" lang="en-US" sz="2200" b="0" i="1" u="none" strike="noStrike" cap="none" normalizeH="0" baseline="0" smtClean="0">
                          <a:ln>
                            <a:noFill/>
                          </a:ln>
                          <a:solidFill>
                            <a:srgbClr val="333399"/>
                          </a:solidFill>
                          <a:effectLst/>
                          <a:latin typeface="Times New Roman" pitchFamily="18" charset="0"/>
                          <a:cs typeface="Times New Roman" pitchFamily="18" charset="0"/>
                        </a:rPr>
                        <a:t>(CT DTBH&amp;CCDV trong nội bộ tập đoàn)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         Có Giá vốn hàng bán </a:t>
                      </a:r>
                      <a:r>
                        <a:rPr kumimoji="0" lang="en-US" sz="2200" b="0" i="1" u="none" strike="noStrike" cap="none" normalizeH="0" baseline="0" smtClean="0">
                          <a:ln>
                            <a:noFill/>
                          </a:ln>
                          <a:solidFill>
                            <a:srgbClr val="333399"/>
                          </a:solidFill>
                          <a:effectLst/>
                          <a:latin typeface="Times New Roman" pitchFamily="18" charset="0"/>
                          <a:cs typeface="Times New Roman" pitchFamily="18" charset="0"/>
                        </a:rPr>
                        <a:t>(GV hàng tiêu thụ nội bộ)</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         Có Nguyên giá TSCĐ </a:t>
                      </a:r>
                      <a:r>
                        <a:rPr kumimoji="0" lang="en-US" sz="2200" b="0" i="1" u="none" strike="noStrike" cap="none" normalizeH="0" baseline="0" smtClean="0">
                          <a:ln>
                            <a:noFill/>
                          </a:ln>
                          <a:solidFill>
                            <a:srgbClr val="333399"/>
                          </a:solidFill>
                          <a:effectLst/>
                          <a:latin typeface="Times New Roman" pitchFamily="18" charset="0"/>
                          <a:cs typeface="Times New Roman" pitchFamily="18" charset="0"/>
                        </a:rPr>
                        <a:t>(Lãi chưa thực hiện)</a:t>
                      </a:r>
                      <a:endParaRPr kumimoji="0" lang="en-US" sz="2200" b="0" i="1"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Nợ </a:t>
                      </a:r>
                      <a:r>
                        <a:rPr kumimoji="0" lang="en-US" sz="2200" b="1" i="1" u="none" strike="noStrike" cap="none" normalizeH="0" baseline="0" smtClean="0">
                          <a:ln>
                            <a:noFill/>
                          </a:ln>
                          <a:solidFill>
                            <a:srgbClr val="333399"/>
                          </a:solidFill>
                          <a:effectLst/>
                          <a:latin typeface="Times New Roman" pitchFamily="18" charset="0"/>
                          <a:cs typeface="Times New Roman" pitchFamily="18" charset="0"/>
                        </a:rPr>
                        <a:t>LN sau thuế chưa phân phối </a:t>
                      </a:r>
                      <a:r>
                        <a:rPr kumimoji="0" lang="en-US" sz="2200" b="1" i="1" u="none" strike="noStrike" cap="none" normalizeH="0" baseline="0" smtClean="0">
                          <a:ln>
                            <a:noFill/>
                          </a:ln>
                          <a:solidFill>
                            <a:srgbClr val="FF0000"/>
                          </a:solidFill>
                          <a:effectLst/>
                          <a:latin typeface="Times New Roman" pitchFamily="18" charset="0"/>
                          <a:cs typeface="Times New Roman" pitchFamily="18" charset="0"/>
                        </a:rPr>
                        <a:t>lũy kế đến cuối kỳ trước </a:t>
                      </a:r>
                      <a:r>
                        <a:rPr kumimoji="0" lang="en-US" sz="2200" b="0" i="1" u="none" strike="noStrike" cap="none" normalizeH="0" baseline="0" smtClean="0">
                          <a:ln>
                            <a:noFill/>
                          </a:ln>
                          <a:solidFill>
                            <a:srgbClr val="333399"/>
                          </a:solidFill>
                          <a:effectLst/>
                          <a:latin typeface="Times New Roman" pitchFamily="18" charset="0"/>
                          <a:cs typeface="Times New Roman" pitchFamily="18" charset="0"/>
                        </a:rPr>
                        <a:t>(Lãi chưa thực hiện từ kỳ trước)</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       Có Nguyên giá TSCĐ</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209">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1" u="none" strike="noStrike" cap="none" normalizeH="0" baseline="0" smtClean="0">
                          <a:ln>
                            <a:noFill/>
                          </a:ln>
                          <a:solidFill>
                            <a:srgbClr val="333399"/>
                          </a:solidFill>
                          <a:effectLst/>
                          <a:latin typeface="Times New Roman" pitchFamily="18" charset="0"/>
                          <a:cs typeface="Times New Roman" pitchFamily="18" charset="0"/>
                        </a:rPr>
                        <a:t>Điều chỉnh CP thuế TNDN phát sinh: </a:t>
                      </a:r>
                      <a:endParaRPr kumimoji="0" lang="en-US" sz="2200" b="1" i="1"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12682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Nợ Tài sản thuế TN hoãn lại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         Có Chi phí thuế TNDN hoãn lại</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Nợ Tài sản thuế TN hoãn lại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      Có </a:t>
                      </a:r>
                      <a:r>
                        <a:rPr kumimoji="0" lang="en-US" sz="2200" b="1" i="1" u="none" strike="noStrike" cap="none" normalizeH="0" baseline="0" smtClean="0">
                          <a:ln>
                            <a:noFill/>
                          </a:ln>
                          <a:solidFill>
                            <a:srgbClr val="333399"/>
                          </a:solidFill>
                          <a:effectLst/>
                          <a:latin typeface="Times New Roman" pitchFamily="18" charset="0"/>
                          <a:cs typeface="Times New Roman" pitchFamily="18" charset="0"/>
                        </a:rPr>
                        <a:t>Lợi nhuận sau thuế chưa PP </a:t>
                      </a:r>
                      <a:r>
                        <a:rPr kumimoji="0" lang="en-US" sz="2200" b="1" i="1" u="none" strike="noStrike" cap="none" normalizeH="0" baseline="0" smtClean="0">
                          <a:ln>
                            <a:noFill/>
                          </a:ln>
                          <a:solidFill>
                            <a:srgbClr val="FF0000"/>
                          </a:solidFill>
                          <a:effectLst/>
                          <a:latin typeface="Times New Roman" pitchFamily="18" charset="0"/>
                          <a:cs typeface="Times New Roman" pitchFamily="18" charset="0"/>
                        </a:rPr>
                        <a:t>lũy kế đến cuối kỳ trước</a:t>
                      </a:r>
                      <a:endParaRPr kumimoji="0" lang="en-US" sz="2200" b="1" i="1"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Rectangle 4"/>
          <p:cNvSpPr/>
          <p:nvPr/>
        </p:nvSpPr>
        <p:spPr>
          <a:xfrm>
            <a:off x="285720" y="214290"/>
            <a:ext cx="8501122"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indent="457200" algn="ctr"/>
            <a:r>
              <a:rPr lang="en-US" sz="2400" b="1" smtClean="0">
                <a:solidFill>
                  <a:srgbClr val="FF0000"/>
                </a:solidFill>
                <a:latin typeface="Times New Roman" pitchFamily="18" charset="0"/>
                <a:cs typeface="Times New Roman" pitchFamily="18" charset="0"/>
              </a:rPr>
              <a:t>(6) Điều chỉnh và loại trừ ảnh hưởng của giao dịch chuyển Hàng tồn kho thành TSCĐ trong nội bộ Tập đoàn.</a:t>
            </a:r>
            <a:endParaRPr lang="en-US" sz="2400" b="1">
              <a:solidFill>
                <a:srgbClr val="FF0000"/>
              </a:solidFill>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pPr>
              <a:defRPr/>
            </a:pPr>
            <a:fld id="{3922B70D-C2FB-4548-8167-430D8C4D7F41}" type="slidenum">
              <a:rPr lang="en-US"/>
              <a:pPr>
                <a:defRPr/>
              </a:pPr>
              <a:t>5</a:t>
            </a:fld>
            <a:endParaRPr lang="en-US"/>
          </a:p>
        </p:txBody>
      </p:sp>
      <p:sp>
        <p:nvSpPr>
          <p:cNvPr id="4102" name="Rectangle 14"/>
          <p:cNvSpPr>
            <a:spLocks noChangeArrowheads="1"/>
          </p:cNvSpPr>
          <p:nvPr/>
        </p:nvSpPr>
        <p:spPr bwMode="auto">
          <a:xfrm>
            <a:off x="467544" y="188641"/>
            <a:ext cx="5544616" cy="584775"/>
          </a:xfrm>
          <a:prstGeom prst="rect">
            <a:avLst/>
          </a:prstGeom>
          <a:solidFill>
            <a:srgbClr val="99FFCC"/>
          </a:solidFill>
          <a:ln w="9525">
            <a:solidFill>
              <a:srgbClr val="99FFCC"/>
            </a:solidFill>
            <a:miter lim="800000"/>
            <a:headEnd/>
            <a:tailEnd/>
          </a:ln>
        </p:spPr>
        <p:txBody>
          <a:bodyPr wrap="square">
            <a:spAutoFit/>
          </a:bodyPr>
          <a:lstStyle/>
          <a:p>
            <a:r>
              <a:rPr lang="en-US" sz="3200" b="1" baseline="0" smtClean="0">
                <a:solidFill>
                  <a:srgbClr val="D60093"/>
                </a:solidFill>
                <a:latin typeface="Times New Roman" pitchFamily="18" charset="0"/>
                <a:cs typeface="Times New Roman" pitchFamily="18" charset="0"/>
              </a:rPr>
              <a:t>Nội dung nghiên cứu:</a:t>
            </a:r>
            <a:endParaRPr lang="en-US" sz="3200" b="1" baseline="0">
              <a:solidFill>
                <a:srgbClr val="D60093"/>
              </a:solidFill>
              <a:latin typeface="Times New Roman" pitchFamily="18" charset="0"/>
              <a:cs typeface="Times New Roman" pitchFamily="18" charset="0"/>
            </a:endParaRPr>
          </a:p>
        </p:txBody>
      </p:sp>
      <p:sp>
        <p:nvSpPr>
          <p:cNvPr id="4103" name="Rectangle 15"/>
          <p:cNvSpPr>
            <a:spLocks noChangeArrowheads="1"/>
          </p:cNvSpPr>
          <p:nvPr/>
        </p:nvSpPr>
        <p:spPr bwMode="auto">
          <a:xfrm>
            <a:off x="395536" y="1196752"/>
            <a:ext cx="8568952" cy="2589170"/>
          </a:xfrm>
          <a:prstGeom prst="rect">
            <a:avLst/>
          </a:prstGeom>
          <a:noFill/>
          <a:ln w="9525">
            <a:noFill/>
            <a:miter lim="800000"/>
            <a:headEnd/>
            <a:tailEnd/>
          </a:ln>
        </p:spPr>
        <p:txBody>
          <a:bodyPr wrap="square">
            <a:spAutoFit/>
          </a:bodyPr>
          <a:lstStyle/>
          <a:p>
            <a:pPr algn="just">
              <a:lnSpc>
                <a:spcPct val="130000"/>
              </a:lnSpc>
            </a:pPr>
            <a:r>
              <a:rPr lang="en-US" sz="3200" b="1" baseline="0">
                <a:solidFill>
                  <a:srgbClr val="002060"/>
                </a:solidFill>
                <a:latin typeface="Times New Roman" pitchFamily="18" charset="0"/>
              </a:rPr>
              <a:t>3.1. </a:t>
            </a:r>
            <a:r>
              <a:rPr lang="en-US" sz="3200" b="1" baseline="0" smtClean="0">
                <a:solidFill>
                  <a:srgbClr val="002060"/>
                </a:solidFill>
                <a:latin typeface="Times New Roman" pitchFamily="18" charset="0"/>
              </a:rPr>
              <a:t>Khái </a:t>
            </a:r>
            <a:r>
              <a:rPr lang="en-US" sz="3200" b="1" baseline="0">
                <a:solidFill>
                  <a:srgbClr val="002060"/>
                </a:solidFill>
                <a:latin typeface="Times New Roman" pitchFamily="18" charset="0"/>
              </a:rPr>
              <a:t>quát về </a:t>
            </a:r>
            <a:r>
              <a:rPr lang="en-US" sz="3200" b="1" baseline="0" smtClean="0">
                <a:solidFill>
                  <a:srgbClr val="002060"/>
                </a:solidFill>
                <a:latin typeface="Times New Roman" pitchFamily="18" charset="0"/>
              </a:rPr>
              <a:t>BCTCHN</a:t>
            </a:r>
            <a:endParaRPr lang="en-US" sz="3200" b="1" baseline="0">
              <a:solidFill>
                <a:srgbClr val="002060"/>
              </a:solidFill>
              <a:latin typeface="Times New Roman" pitchFamily="18" charset="0"/>
            </a:endParaRPr>
          </a:p>
          <a:p>
            <a:pPr algn="just">
              <a:lnSpc>
                <a:spcPct val="130000"/>
              </a:lnSpc>
            </a:pPr>
            <a:r>
              <a:rPr lang="en-US" sz="3200" b="1" baseline="0">
                <a:solidFill>
                  <a:srgbClr val="002060"/>
                </a:solidFill>
                <a:latin typeface="Times New Roman" pitchFamily="18" charset="0"/>
              </a:rPr>
              <a:t>3.2. Trình tự </a:t>
            </a:r>
            <a:r>
              <a:rPr lang="en-US" sz="3200" b="1" baseline="0" smtClean="0">
                <a:solidFill>
                  <a:srgbClr val="002060"/>
                </a:solidFill>
                <a:latin typeface="Times New Roman" pitchFamily="18" charset="0"/>
              </a:rPr>
              <a:t>và</a:t>
            </a:r>
            <a:r>
              <a:rPr lang="en-US" sz="3200" b="1" smtClean="0">
                <a:solidFill>
                  <a:srgbClr val="002060"/>
                </a:solidFill>
                <a:latin typeface="Times New Roman" pitchFamily="18" charset="0"/>
              </a:rPr>
              <a:t> PP </a:t>
            </a:r>
            <a:r>
              <a:rPr lang="en-US" sz="3200" b="1" baseline="0" smtClean="0">
                <a:solidFill>
                  <a:srgbClr val="002060"/>
                </a:solidFill>
                <a:latin typeface="Times New Roman" pitchFamily="18" charset="0"/>
              </a:rPr>
              <a:t>chung lập BCTCHN </a:t>
            </a:r>
            <a:endParaRPr lang="en-US" sz="3200" b="1" baseline="0">
              <a:solidFill>
                <a:srgbClr val="002060"/>
              </a:solidFill>
              <a:latin typeface="Times New Roman" pitchFamily="18" charset="0"/>
            </a:endParaRPr>
          </a:p>
          <a:p>
            <a:pPr algn="just">
              <a:lnSpc>
                <a:spcPct val="130000"/>
              </a:lnSpc>
            </a:pPr>
            <a:r>
              <a:rPr lang="en-US" sz="3200" b="1" baseline="0" smtClean="0">
                <a:solidFill>
                  <a:srgbClr val="002060"/>
                </a:solidFill>
                <a:latin typeface="Times New Roman" pitchFamily="18" charset="0"/>
              </a:rPr>
              <a:t>3.3.Phương</a:t>
            </a:r>
            <a:r>
              <a:rPr lang="en-US" sz="3200" b="1" smtClean="0">
                <a:solidFill>
                  <a:srgbClr val="002060"/>
                </a:solidFill>
                <a:latin typeface="Times New Roman" pitchFamily="18" charset="0"/>
              </a:rPr>
              <a:t> pháp hợp nhất BCĐKT và BCKQKD</a:t>
            </a:r>
            <a:endParaRPr lang="en-US" sz="3200" b="1" baseline="0">
              <a:solidFill>
                <a:srgbClr val="002060"/>
              </a:solidFill>
              <a:latin typeface="Times New Roman" pitchFamily="18" charset="0"/>
            </a:endParaRPr>
          </a:p>
        </p:txBody>
      </p:sp>
      <p:sp>
        <p:nvSpPr>
          <p:cNvPr id="2" name="Footer Placeholder 1"/>
          <p:cNvSpPr>
            <a:spLocks noGrp="1"/>
          </p:cNvSpPr>
          <p:nvPr>
            <p:ph type="ftr" sz="quarter" idx="11"/>
          </p:nvPr>
        </p:nvSpPr>
        <p:spPr>
          <a:xfrm>
            <a:off x="2843808" y="6165304"/>
            <a:ext cx="3672408" cy="556171"/>
          </a:xfrm>
        </p:spPr>
        <p:txBody>
          <a:bodyPr/>
          <a:lstStyle/>
          <a:p>
            <a:r>
              <a:rPr lang="en-US" smtClean="0"/>
              <a:t>Bộ môn Kế toán Tài chính - HVTC</a:t>
            </a:r>
            <a:endParaRPr lang="en-US"/>
          </a:p>
        </p:txBody>
      </p:sp>
    </p:spTree>
    <p:extLst>
      <p:ext uri="{BB962C8B-B14F-4D97-AF65-F5344CB8AC3E}">
        <p14:creationId xmlns:p14="http://schemas.microsoft.com/office/powerpoint/2010/main" val="4601774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4"/>
          <p:cNvSpPr>
            <a:spLocks noGrp="1"/>
          </p:cNvSpPr>
          <p:nvPr>
            <p:ph type="sldNum" sz="quarter" idx="12"/>
          </p:nvPr>
        </p:nvSpPr>
        <p:spPr/>
        <p:txBody>
          <a:bodyPr/>
          <a:lstStyle/>
          <a:p>
            <a:pPr>
              <a:defRPr/>
            </a:pPr>
            <a:fld id="{5962F3A9-CECA-4BD0-A21C-7FC852409DB7}" type="slidenum">
              <a:rPr lang="en-US"/>
              <a:pPr>
                <a:defRPr/>
              </a:pPr>
              <a:t>50</a:t>
            </a:fld>
            <a:endParaRPr lang="en-US"/>
          </a:p>
        </p:txBody>
      </p:sp>
      <p:graphicFrame>
        <p:nvGraphicFramePr>
          <p:cNvPr id="394242" name="Group 2"/>
          <p:cNvGraphicFramePr>
            <a:graphicFrameLocks noGrp="1"/>
          </p:cNvGraphicFramePr>
          <p:nvPr>
            <p:ph/>
            <p:extLst>
              <p:ext uri="{D42A27DB-BD31-4B8C-83A1-F6EECF244321}">
                <p14:modId xmlns:p14="http://schemas.microsoft.com/office/powerpoint/2010/main" val="3852575366"/>
              </p:ext>
            </p:extLst>
          </p:nvPr>
        </p:nvGraphicFramePr>
        <p:xfrm>
          <a:off x="381000" y="609600"/>
          <a:ext cx="8534400" cy="4114800"/>
        </p:xfrm>
        <a:graphic>
          <a:graphicData uri="http://schemas.openxmlformats.org/drawingml/2006/table">
            <a:tbl>
              <a:tblPr/>
              <a:tblGrid>
                <a:gridCol w="4267200"/>
                <a:gridCol w="4267200"/>
              </a:tblGrid>
              <a:tr h="355600">
                <a:tc grid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rgbClr val="333399"/>
                          </a:solidFill>
                          <a:effectLst/>
                          <a:latin typeface="Times New Roman" pitchFamily="18" charset="0"/>
                          <a:cs typeface="Times New Roman" pitchFamily="18" charset="0"/>
                        </a:rPr>
                        <a:t>Điều chỉnh ảnh hưởng của KH TSCĐ (*):</a:t>
                      </a:r>
                      <a:endParaRPr kumimoji="0" lang="en-US" sz="2400" b="1" i="1"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26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Nợ Giá trị HM Luỹ kế</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     Có CP của các BP sử dụng TSCĐ</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Nợ Giá trị hao mòn lũy kế</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      Có CP của các BP sử dụng TSCĐ</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      Có LN sau thuế chưa phân phối lũy kế đến cuối kỳ trước</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1938">
                <a:tc grid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rgbClr val="333399"/>
                          </a:solidFill>
                          <a:effectLst/>
                          <a:latin typeface="Times New Roman" pitchFamily="18" charset="0"/>
                          <a:cs typeface="Times New Roman" pitchFamily="18" charset="0"/>
                        </a:rPr>
                        <a:t>Điều chỉnh CP thuế TNDN do ảnh hưởng của KH TSCĐ:</a:t>
                      </a:r>
                      <a:endParaRPr kumimoji="0" lang="en-US" sz="2400" b="1" i="1"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7175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Nợ CP thuế TNDN hoãn lại</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        Có Tài sản thuế TN hoãn lại</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Nợ LN sau thuế chưa phân phối lũy kế đến cuối kỳ trước</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Nợ CP thuế TNDN hoãn lại</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rgbClr val="333399"/>
                          </a:solidFill>
                          <a:effectLst/>
                          <a:latin typeface="Times New Roman" pitchFamily="18" charset="0"/>
                          <a:cs typeface="Times New Roman" pitchFamily="18" charset="0"/>
                        </a:rPr>
                        <a:t>      Có Tài sản thuế TN hoãn lại</a:t>
                      </a:r>
                      <a:endParaRPr kumimoji="0" lang="en-US" sz="22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1220" name="Text Box 19">
            <a:hlinkClick r:id="rId2" action="ppaction://hlinkfile"/>
          </p:cNvPr>
          <p:cNvSpPr txBox="1">
            <a:spLocks noChangeArrowheads="1"/>
          </p:cNvSpPr>
          <p:nvPr/>
        </p:nvSpPr>
        <p:spPr bwMode="auto">
          <a:xfrm rot="10800000" flipV="1">
            <a:off x="304800" y="5680075"/>
            <a:ext cx="954832" cy="3693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spcBef>
                <a:spcPct val="50000"/>
              </a:spcBef>
            </a:pPr>
            <a:r>
              <a:rPr lang="en-US">
                <a:latin typeface="Times New Roman" pitchFamily="18" charset="0"/>
              </a:rPr>
              <a:t>Ví dụ 6</a:t>
            </a:r>
          </a:p>
        </p:txBody>
      </p:sp>
      <p:sp>
        <p:nvSpPr>
          <p:cNvPr id="2" name="TextBox 1"/>
          <p:cNvSpPr txBox="1"/>
          <p:nvPr/>
        </p:nvSpPr>
        <p:spPr>
          <a:xfrm>
            <a:off x="304800" y="4869160"/>
            <a:ext cx="8587680" cy="1323439"/>
          </a:xfrm>
          <a:prstGeom prst="rect">
            <a:avLst/>
          </a:prstGeom>
          <a:noFill/>
        </p:spPr>
        <p:txBody>
          <a:bodyPr wrap="square" rtlCol="0">
            <a:spAutoFit/>
          </a:bodyPr>
          <a:lstStyle/>
          <a:p>
            <a:r>
              <a:rPr lang="en-US" sz="2000" smtClean="0">
                <a:solidFill>
                  <a:srgbClr val="FF0000"/>
                </a:solidFill>
                <a:latin typeface="Times New Roman" pitchFamily="18" charset="0"/>
                <a:cs typeface="Times New Roman" pitchFamily="18" charset="0"/>
              </a:rPr>
              <a:t>(*) Trường hợp TSCĐ đã hết khấu hao theo NG nhưng vẫn đang sử dụng, bút toán điều chỉnh như sau:  </a:t>
            </a:r>
          </a:p>
          <a:p>
            <a:r>
              <a:rPr lang="en-US" sz="2000">
                <a:solidFill>
                  <a:srgbClr val="FF0000"/>
                </a:solidFill>
                <a:latin typeface="Times New Roman" pitchFamily="18" charset="0"/>
                <a:cs typeface="Times New Roman" pitchFamily="18" charset="0"/>
              </a:rPr>
              <a:t> </a:t>
            </a:r>
            <a:r>
              <a:rPr lang="en-US" sz="2000" smtClean="0">
                <a:solidFill>
                  <a:srgbClr val="FF0000"/>
                </a:solidFill>
                <a:latin typeface="Times New Roman" pitchFamily="18" charset="0"/>
                <a:cs typeface="Times New Roman" pitchFamily="18" charset="0"/>
              </a:rPr>
              <a:t>                      Nợ Giá trị hao mòn lũy kế TSCĐ (Lãi gộp trong giao dịch nội bộ)</a:t>
            </a:r>
          </a:p>
          <a:p>
            <a:r>
              <a:rPr lang="en-US" sz="2000">
                <a:solidFill>
                  <a:srgbClr val="FF0000"/>
                </a:solidFill>
                <a:latin typeface="Times New Roman" pitchFamily="18" charset="0"/>
                <a:cs typeface="Times New Roman" pitchFamily="18" charset="0"/>
              </a:rPr>
              <a:t> </a:t>
            </a:r>
            <a:r>
              <a:rPr lang="en-US" sz="2000" smtClean="0">
                <a:solidFill>
                  <a:srgbClr val="FF0000"/>
                </a:solidFill>
                <a:latin typeface="Times New Roman" pitchFamily="18" charset="0"/>
                <a:cs typeface="Times New Roman" pitchFamily="18" charset="0"/>
              </a:rPr>
              <a:t>                                 Có LNST chưa phân phối LK đến cuối kỳ trước</a:t>
            </a:r>
            <a:endParaRPr lang="en-US" sz="2000">
              <a:solidFill>
                <a:srgbClr val="FF0000"/>
              </a:solidFill>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pPr>
              <a:defRPr/>
            </a:pPr>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5"/>
          <p:cNvSpPr>
            <a:spLocks noGrp="1"/>
          </p:cNvSpPr>
          <p:nvPr>
            <p:ph type="sldNum" sz="quarter" idx="12"/>
          </p:nvPr>
        </p:nvSpPr>
        <p:spPr/>
        <p:txBody>
          <a:bodyPr/>
          <a:lstStyle/>
          <a:p>
            <a:pPr>
              <a:defRPr/>
            </a:pPr>
            <a:fld id="{6D1E6A86-4650-4EA7-8261-070EB644C1D0}" type="slidenum">
              <a:rPr lang="en-US"/>
              <a:pPr>
                <a:defRPr/>
              </a:pPr>
              <a:t>51</a:t>
            </a:fld>
            <a:endParaRPr lang="en-US"/>
          </a:p>
        </p:txBody>
      </p:sp>
      <p:sp>
        <p:nvSpPr>
          <p:cNvPr id="52227" name="Rectangle 2"/>
          <p:cNvSpPr>
            <a:spLocks noChangeArrowheads="1"/>
          </p:cNvSpPr>
          <p:nvPr/>
        </p:nvSpPr>
        <p:spPr bwMode="auto">
          <a:xfrm>
            <a:off x="609600" y="222250"/>
            <a:ext cx="2435282" cy="46166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spAutoFit/>
          </a:bodyPr>
          <a:lstStyle/>
          <a:p>
            <a:pPr algn="just"/>
            <a:r>
              <a:rPr lang="en-US" sz="2400" b="1" baseline="0">
                <a:solidFill>
                  <a:srgbClr val="333399"/>
                </a:solidFill>
                <a:latin typeface="Times New Roman" pitchFamily="18" charset="0"/>
                <a:cs typeface="Times New Roman" pitchFamily="18" charset="0"/>
              </a:rPr>
              <a:t>Nếu phát sinh lỗ:</a:t>
            </a:r>
            <a:endParaRPr lang="en-US" sz="2400" b="1" baseline="0">
              <a:solidFill>
                <a:srgbClr val="333399"/>
              </a:solidFill>
              <a:latin typeface="Times New Roman" pitchFamily="18" charset="0"/>
            </a:endParaRPr>
          </a:p>
        </p:txBody>
      </p:sp>
      <p:graphicFrame>
        <p:nvGraphicFramePr>
          <p:cNvPr id="395267" name="Group 3"/>
          <p:cNvGraphicFramePr>
            <a:graphicFrameLocks noGrp="1"/>
          </p:cNvGraphicFramePr>
          <p:nvPr>
            <p:extLst>
              <p:ext uri="{D42A27DB-BD31-4B8C-83A1-F6EECF244321}">
                <p14:modId xmlns:p14="http://schemas.microsoft.com/office/powerpoint/2010/main" val="3056521157"/>
              </p:ext>
            </p:extLst>
          </p:nvPr>
        </p:nvGraphicFramePr>
        <p:xfrm>
          <a:off x="71406" y="971887"/>
          <a:ext cx="8915400" cy="5314633"/>
        </p:xfrm>
        <a:graphic>
          <a:graphicData uri="http://schemas.openxmlformats.org/drawingml/2006/table">
            <a:tbl>
              <a:tblPr/>
              <a:tblGrid>
                <a:gridCol w="4457700"/>
                <a:gridCol w="4457700"/>
              </a:tblGrid>
              <a:tr h="468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800080"/>
                          </a:solidFill>
                          <a:effectLst/>
                          <a:latin typeface="Times New Roman" pitchFamily="18" charset="0"/>
                          <a:cs typeface="Times New Roman" pitchFamily="18" charset="0"/>
                        </a:rPr>
                        <a:t>Năm N</a:t>
                      </a:r>
                      <a:endParaRPr kumimoji="0" lang="en-US" sz="2400" b="1" i="0" u="none" strike="noStrike" cap="none" normalizeH="0" baseline="0" smtClean="0">
                        <a:ln>
                          <a:noFill/>
                        </a:ln>
                        <a:solidFill>
                          <a:srgbClr val="800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800080"/>
                          </a:solidFill>
                          <a:effectLst/>
                          <a:latin typeface="Times New Roman" pitchFamily="18" charset="0"/>
                          <a:cs typeface="Times New Roman" pitchFamily="18" charset="0"/>
                        </a:rPr>
                        <a:t>Năm N+1</a:t>
                      </a:r>
                      <a:endParaRPr kumimoji="0" lang="en-US" sz="2400" b="1" i="0" u="none" strike="noStrike" cap="none" normalizeH="0" baseline="0" smtClean="0">
                        <a:ln>
                          <a:noFill/>
                        </a:ln>
                        <a:solidFill>
                          <a:srgbClr val="800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73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800080"/>
                          </a:solidFill>
                          <a:effectLst/>
                          <a:latin typeface="Times New Roman" pitchFamily="18" charset="0"/>
                          <a:cs typeface="Times New Roman" pitchFamily="18" charset="0"/>
                        </a:rPr>
                        <a:t>Nợ  DTBH và Cung cấp dịch vụ</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800080"/>
                          </a:solidFill>
                          <a:effectLst/>
                          <a:latin typeface="Times New Roman" pitchFamily="18" charset="0"/>
                          <a:cs typeface="Times New Roman" pitchFamily="18" charset="0"/>
                        </a:rPr>
                        <a:t> Nợ Nguyên giá TSCĐ</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800080"/>
                          </a:solidFill>
                          <a:effectLst/>
                          <a:latin typeface="Times New Roman" pitchFamily="18" charset="0"/>
                          <a:cs typeface="Times New Roman" pitchFamily="18" charset="0"/>
                        </a:rPr>
                        <a:t>           Có Giá vốn hàng bán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800080"/>
                          </a:solidFill>
                          <a:effectLst/>
                          <a:latin typeface="Times New Roman" pitchFamily="18" charset="0"/>
                          <a:cs typeface="Times New Roman" pitchFamily="18" charset="0"/>
                        </a:rPr>
                        <a:t>        </a:t>
                      </a:r>
                      <a:endParaRPr kumimoji="0" lang="en-US" sz="2400" b="0" i="0" u="none" strike="noStrike" cap="none" normalizeH="0" baseline="0" smtClean="0">
                        <a:ln>
                          <a:noFill/>
                        </a:ln>
                        <a:solidFill>
                          <a:srgbClr val="800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800080"/>
                          </a:solidFill>
                          <a:effectLst/>
                          <a:latin typeface="Times New Roman" pitchFamily="18" charset="0"/>
                          <a:cs typeface="Times New Roman" pitchFamily="18" charset="0"/>
                        </a:rPr>
                        <a:t>Nợ LN sau thuế chưa phân phối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800080"/>
                          </a:solidFill>
                          <a:effectLst/>
                          <a:latin typeface="Times New Roman" pitchFamily="18" charset="0"/>
                          <a:cs typeface="Times New Roman" pitchFamily="18" charset="0"/>
                        </a:rPr>
                        <a:t>       Có Nguyên giá TSCĐ</a:t>
                      </a:r>
                      <a:endParaRPr kumimoji="0" lang="en-US" sz="2400" b="0" i="0" u="none" strike="noStrike" cap="none" normalizeH="0" baseline="0" smtClean="0">
                        <a:ln>
                          <a:noFill/>
                        </a:ln>
                        <a:solidFill>
                          <a:srgbClr val="800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rgbClr val="800080"/>
                          </a:solidFill>
                          <a:effectLst/>
                          <a:latin typeface="Times New Roman" pitchFamily="18" charset="0"/>
                          <a:cs typeface="Times New Roman" pitchFamily="18" charset="0"/>
                        </a:rPr>
                        <a:t>Điều chỉnh CP thuế TNDN phát sinh: </a:t>
                      </a:r>
                      <a:endParaRPr kumimoji="0" lang="en-US" sz="2400" b="1" i="1" u="none" strike="noStrike" cap="none" normalizeH="0" baseline="0" smtClean="0">
                        <a:ln>
                          <a:noFill/>
                        </a:ln>
                        <a:solidFill>
                          <a:srgbClr val="800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889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800080"/>
                          </a:solidFill>
                          <a:effectLst/>
                          <a:latin typeface="Times New Roman" pitchFamily="18" charset="0"/>
                          <a:cs typeface="Times New Roman" pitchFamily="18" charset="0"/>
                        </a:rPr>
                        <a:t>Nợ CP thuế TNDN hoãn lại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800080"/>
                          </a:solidFill>
                          <a:effectLst/>
                          <a:latin typeface="Times New Roman" pitchFamily="18" charset="0"/>
                          <a:cs typeface="Times New Roman" pitchFamily="18" charset="0"/>
                        </a:rPr>
                        <a:t>         Có Thuế TNDN hoãn lại phải trả</a:t>
                      </a:r>
                      <a:endParaRPr kumimoji="0" lang="en-US" sz="2400" b="0" i="0" u="none" strike="noStrike" cap="none" normalizeH="0" baseline="0" smtClean="0">
                        <a:ln>
                          <a:noFill/>
                        </a:ln>
                        <a:solidFill>
                          <a:srgbClr val="800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800080"/>
                          </a:solidFill>
                          <a:effectLst/>
                          <a:latin typeface="Times New Roman" pitchFamily="18" charset="0"/>
                          <a:cs typeface="Times New Roman" pitchFamily="18" charset="0"/>
                        </a:rPr>
                        <a:t>Nợ LN sau thuế chưa phân phối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800080"/>
                          </a:solidFill>
                          <a:effectLst/>
                          <a:latin typeface="Times New Roman" pitchFamily="18" charset="0"/>
                          <a:cs typeface="Times New Roman" pitchFamily="18" charset="0"/>
                        </a:rPr>
                        <a:t>           Có Thuế TNDN hoãn lại phải trả</a:t>
                      </a:r>
                      <a:endParaRPr kumimoji="0" lang="en-US" sz="2400" b="0" i="0" u="none" strike="noStrike" cap="none" normalizeH="0" baseline="0" smtClean="0">
                        <a:ln>
                          <a:noFill/>
                        </a:ln>
                        <a:solidFill>
                          <a:srgbClr val="800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rgbClr val="800080"/>
                          </a:solidFill>
                          <a:effectLst/>
                          <a:latin typeface="Times New Roman" pitchFamily="18" charset="0"/>
                          <a:cs typeface="Times New Roman" pitchFamily="18" charset="0"/>
                        </a:rPr>
                        <a:t>Điều chỉnh ảnh hưởng của KH TSCĐ:</a:t>
                      </a:r>
                      <a:endParaRPr kumimoji="0" lang="en-US" sz="2400" b="1" i="1" u="none" strike="noStrike" cap="none" normalizeH="0" baseline="0" smtClean="0">
                        <a:ln>
                          <a:noFill/>
                        </a:ln>
                        <a:solidFill>
                          <a:srgbClr val="800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rgbClr val="333399"/>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73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800080"/>
                          </a:solidFill>
                          <a:effectLst/>
                          <a:latin typeface="Times New Roman" pitchFamily="18" charset="0"/>
                          <a:cs typeface="Times New Roman" pitchFamily="18" charset="0"/>
                        </a:rPr>
                        <a:t>Nợ CP các BP sử dụng TSCĐ</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800080"/>
                          </a:solidFill>
                          <a:effectLst/>
                          <a:latin typeface="Times New Roman" pitchFamily="18" charset="0"/>
                          <a:cs typeface="Times New Roman" pitchFamily="18" charset="0"/>
                        </a:rPr>
                        <a:t>        Có Giá trị HM luỹ kế</a:t>
                      </a:r>
                      <a:endParaRPr kumimoji="0" lang="en-US" sz="2400" b="0" i="0" u="none" strike="noStrike" cap="none" normalizeH="0" baseline="0" smtClean="0">
                        <a:ln>
                          <a:noFill/>
                        </a:ln>
                        <a:solidFill>
                          <a:srgbClr val="800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800080"/>
                          </a:solidFill>
                          <a:effectLst/>
                          <a:latin typeface="Times New Roman" pitchFamily="18" charset="0"/>
                          <a:cs typeface="Times New Roman" pitchFamily="18" charset="0"/>
                        </a:rPr>
                        <a:t>Nợ CP các BP sử dụng TSCĐ</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800080"/>
                          </a:solidFill>
                          <a:effectLst/>
                          <a:latin typeface="Times New Roman" pitchFamily="18" charset="0"/>
                          <a:cs typeface="Times New Roman" pitchFamily="18" charset="0"/>
                        </a:rPr>
                        <a:t>Nợ LN sau thuế chưa phân phối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800080"/>
                          </a:solidFill>
                          <a:effectLst/>
                          <a:latin typeface="Times New Roman" pitchFamily="18" charset="0"/>
                          <a:cs typeface="Times New Roman" pitchFamily="18" charset="0"/>
                        </a:rPr>
                        <a:t>           Có GTHM luỹ kế TSCĐ</a:t>
                      </a:r>
                      <a:endParaRPr kumimoji="0" lang="en-US" sz="2400" b="0" i="0" u="none" strike="noStrike" cap="none" normalizeH="0" baseline="0" smtClean="0">
                        <a:ln>
                          <a:noFill/>
                        </a:ln>
                        <a:solidFill>
                          <a:srgbClr val="800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Footer Placeholder 1"/>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pPr>
              <a:defRPr/>
            </a:pPr>
            <a:fld id="{52F6B3DA-F153-4B2C-93F8-0B54E7ACDCD0}" type="slidenum">
              <a:rPr lang="en-US"/>
              <a:pPr>
                <a:defRPr/>
              </a:pPr>
              <a:t>52</a:t>
            </a:fld>
            <a:endParaRPr lang="en-US"/>
          </a:p>
        </p:txBody>
      </p:sp>
      <p:graphicFrame>
        <p:nvGraphicFramePr>
          <p:cNvPr id="396290" name="Group 2"/>
          <p:cNvGraphicFramePr>
            <a:graphicFrameLocks noGrp="1"/>
          </p:cNvGraphicFramePr>
          <p:nvPr>
            <p:ph/>
            <p:extLst>
              <p:ext uri="{D42A27DB-BD31-4B8C-83A1-F6EECF244321}">
                <p14:modId xmlns:p14="http://schemas.microsoft.com/office/powerpoint/2010/main" val="2545053303"/>
              </p:ext>
            </p:extLst>
          </p:nvPr>
        </p:nvGraphicFramePr>
        <p:xfrm>
          <a:off x="323528" y="609600"/>
          <a:ext cx="8640960" cy="1645920"/>
        </p:xfrm>
        <a:graphic>
          <a:graphicData uri="http://schemas.openxmlformats.org/drawingml/2006/table">
            <a:tbl>
              <a:tblPr/>
              <a:tblGrid>
                <a:gridCol w="4320480"/>
                <a:gridCol w="4320480"/>
              </a:tblGrid>
              <a:tr h="0">
                <a:tc grid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rgbClr val="7030A0"/>
                          </a:solidFill>
                          <a:effectLst/>
                          <a:latin typeface="Times New Roman" pitchFamily="18" charset="0"/>
                          <a:cs typeface="Times New Roman" pitchFamily="18" charset="0"/>
                        </a:rPr>
                        <a:t>Điều chỉnh CP thuế TNDN do ảnh hưởng của KH TSCĐ:</a:t>
                      </a:r>
                      <a:endParaRPr kumimoji="0" lang="en-US" sz="2400" b="1" i="1" u="none" strike="noStrike" cap="none" normalizeH="0" baseline="0" smtClean="0">
                        <a:ln>
                          <a:noFill/>
                        </a:ln>
                        <a:solidFill>
                          <a:srgbClr val="7030A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9175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7030A0"/>
                          </a:solidFill>
                          <a:effectLst/>
                          <a:latin typeface="Times New Roman" pitchFamily="18" charset="0"/>
                          <a:cs typeface="Times New Roman" pitchFamily="18" charset="0"/>
                        </a:rPr>
                        <a:t>Nợ Thuế TNDN hoãn lại phải trả</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7030A0"/>
                          </a:solidFill>
                          <a:effectLst/>
                          <a:latin typeface="Times New Roman" pitchFamily="18" charset="0"/>
                          <a:cs typeface="Times New Roman" pitchFamily="18" charset="0"/>
                        </a:rPr>
                        <a:t>        Có CP thuế TNDN hoãn lại</a:t>
                      </a:r>
                      <a:endParaRPr kumimoji="0" lang="en-US" sz="2400" b="0" i="0" u="none" strike="noStrike" cap="none" normalizeH="0" baseline="0" smtClean="0">
                        <a:ln>
                          <a:noFill/>
                        </a:ln>
                        <a:solidFill>
                          <a:srgbClr val="7030A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7030A0"/>
                          </a:solidFill>
                          <a:effectLst/>
                          <a:latin typeface="Times New Roman" pitchFamily="18" charset="0"/>
                          <a:cs typeface="Times New Roman" pitchFamily="18" charset="0"/>
                        </a:rPr>
                        <a:t>Nợ Thuế TNDN hoãn lại phải trả</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7030A0"/>
                          </a:solidFill>
                          <a:effectLst/>
                          <a:latin typeface="Times New Roman" pitchFamily="18" charset="0"/>
                          <a:cs typeface="Times New Roman" pitchFamily="18" charset="0"/>
                        </a:rPr>
                        <a:t>   Có LN sau thuế chưa phân phối</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7030A0"/>
                          </a:solidFill>
                          <a:effectLst/>
                          <a:latin typeface="Times New Roman" pitchFamily="18" charset="0"/>
                          <a:cs typeface="Times New Roman" pitchFamily="18" charset="0"/>
                        </a:rPr>
                        <a:t>   Có Chi phí thuế TNDN hoãn lại</a:t>
                      </a:r>
                      <a:endParaRPr kumimoji="0" lang="en-US" sz="2400" b="0" i="0" u="none" strike="noStrike" cap="none" normalizeH="0" baseline="0" smtClean="0">
                        <a:ln>
                          <a:noFill/>
                        </a:ln>
                        <a:solidFill>
                          <a:srgbClr val="7030A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Footer Placeholder 1"/>
          <p:cNvSpPr>
            <a:spLocks noGrp="1"/>
          </p:cNvSpPr>
          <p:nvPr>
            <p:ph type="ftr" sz="quarter" idx="11"/>
          </p:nvPr>
        </p:nvSpPr>
        <p:spPr/>
        <p:txBody>
          <a:bodyPr/>
          <a:lstStyle/>
          <a:p>
            <a:pPr>
              <a:defRPr/>
            </a:pPr>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867DD85-CFA4-4E45-BD45-7F7D08C6FD8B}" type="slidenum">
              <a:rPr lang="en-US"/>
              <a:pPr>
                <a:defRPr/>
              </a:pPr>
              <a:t>53</a:t>
            </a:fld>
            <a:endParaRPr lang="en-US"/>
          </a:p>
        </p:txBody>
      </p:sp>
      <p:sp>
        <p:nvSpPr>
          <p:cNvPr id="54275" name="Rectangle 2"/>
          <p:cNvSpPr>
            <a:spLocks noChangeArrowheads="1"/>
          </p:cNvSpPr>
          <p:nvPr/>
        </p:nvSpPr>
        <p:spPr bwMode="auto">
          <a:xfrm>
            <a:off x="357158" y="1208941"/>
            <a:ext cx="8458200" cy="4524315"/>
          </a:xfrm>
          <a:prstGeom prst="rect">
            <a:avLst/>
          </a:prstGeom>
          <a:noFill/>
          <a:ln w="9525">
            <a:noFill/>
            <a:miter lim="800000"/>
            <a:headEnd/>
            <a:tailEnd/>
          </a:ln>
        </p:spPr>
        <p:txBody>
          <a:bodyPr anchor="ctr">
            <a:spAutoFit/>
          </a:bodyPr>
          <a:lstStyle/>
          <a:p>
            <a:pPr indent="457200" algn="just"/>
            <a:r>
              <a:rPr lang="en-US" sz="2400" b="0" i="1" baseline="0" smtClean="0">
                <a:solidFill>
                  <a:srgbClr val="7030A0"/>
                </a:solidFill>
                <a:latin typeface="Times New Roman" pitchFamily="18" charset="0"/>
              </a:rPr>
              <a:t>Nguyên </a:t>
            </a:r>
            <a:r>
              <a:rPr lang="en-US" sz="2400" b="0" i="1" baseline="0">
                <a:solidFill>
                  <a:srgbClr val="7030A0"/>
                </a:solidFill>
                <a:latin typeface="Times New Roman" pitchFamily="18" charset="0"/>
              </a:rPr>
              <a:t>tắc điều chỉnh:</a:t>
            </a:r>
            <a:r>
              <a:rPr lang="en-US" sz="2400" b="0" baseline="0">
                <a:solidFill>
                  <a:srgbClr val="7030A0"/>
                </a:solidFill>
                <a:latin typeface="Times New Roman" pitchFamily="18" charset="0"/>
              </a:rPr>
              <a:t> Toàn bộ cổ tức được chia từ Lợi nhuận sau ngày mua từ các công ty con trong Tập đoàn phải loại trừ hoàn toàn trong BCTC HN. </a:t>
            </a:r>
            <a:endParaRPr lang="en-US" sz="2400" b="0" baseline="0" smtClean="0">
              <a:solidFill>
                <a:srgbClr val="7030A0"/>
              </a:solidFill>
              <a:latin typeface="Times New Roman" pitchFamily="18" charset="0"/>
            </a:endParaRPr>
          </a:p>
          <a:p>
            <a:pPr indent="457200" algn="just"/>
            <a:r>
              <a:rPr lang="en-US" sz="2400" b="0" baseline="0" smtClean="0">
                <a:solidFill>
                  <a:srgbClr val="7030A0"/>
                </a:solidFill>
                <a:latin typeface="Times New Roman" pitchFamily="18" charset="0"/>
              </a:rPr>
              <a:t>Khi </a:t>
            </a:r>
            <a:r>
              <a:rPr lang="en-US" sz="2400" b="0" baseline="0">
                <a:solidFill>
                  <a:srgbClr val="7030A0"/>
                </a:solidFill>
                <a:latin typeface="Times New Roman" pitchFamily="18" charset="0"/>
              </a:rPr>
              <a:t>công ty con trả cổ tức sau ngày mua:</a:t>
            </a:r>
          </a:p>
          <a:p>
            <a:pPr indent="457200" algn="just"/>
            <a:r>
              <a:rPr lang="en-US" sz="2400" b="0" baseline="0">
                <a:solidFill>
                  <a:srgbClr val="7030A0"/>
                </a:solidFill>
                <a:latin typeface="Times New Roman" pitchFamily="18" charset="0"/>
              </a:rPr>
              <a:t>	Nợ Doanh thu hoạt động tài chính</a:t>
            </a:r>
          </a:p>
          <a:p>
            <a:pPr indent="457200" algn="just"/>
            <a:r>
              <a:rPr lang="en-US" sz="2400" b="0" baseline="0">
                <a:solidFill>
                  <a:srgbClr val="7030A0"/>
                </a:solidFill>
                <a:latin typeface="Times New Roman" pitchFamily="18" charset="0"/>
              </a:rPr>
              <a:t>	Nợ </a:t>
            </a:r>
            <a:r>
              <a:rPr lang="en-US" sz="2400" b="0" baseline="0" smtClean="0">
                <a:solidFill>
                  <a:srgbClr val="7030A0"/>
                </a:solidFill>
                <a:latin typeface="Times New Roman" pitchFamily="18" charset="0"/>
              </a:rPr>
              <a:t>Lợi ích</a:t>
            </a:r>
            <a:r>
              <a:rPr lang="en-US" sz="2400" b="0" smtClean="0">
                <a:solidFill>
                  <a:srgbClr val="7030A0"/>
                </a:solidFill>
                <a:latin typeface="Times New Roman" pitchFamily="18" charset="0"/>
              </a:rPr>
              <a:t> của cổ đông không kiểm soát (NCI)</a:t>
            </a:r>
            <a:endParaRPr lang="en-US" sz="2400" b="0" baseline="0">
              <a:solidFill>
                <a:srgbClr val="7030A0"/>
              </a:solidFill>
              <a:latin typeface="Times New Roman" pitchFamily="18" charset="0"/>
            </a:endParaRPr>
          </a:p>
          <a:p>
            <a:pPr indent="457200" algn="just"/>
            <a:r>
              <a:rPr lang="en-US" sz="2400" b="0" baseline="0">
                <a:solidFill>
                  <a:srgbClr val="7030A0"/>
                </a:solidFill>
                <a:latin typeface="Times New Roman" pitchFamily="18" charset="0"/>
              </a:rPr>
              <a:t>		Có LN sau thuế chưa phân phối</a:t>
            </a:r>
          </a:p>
          <a:p>
            <a:pPr indent="457200" algn="just"/>
            <a:endParaRPr lang="en-US" sz="2400" b="0" baseline="0" smtClean="0">
              <a:solidFill>
                <a:srgbClr val="7030A0"/>
              </a:solidFill>
              <a:latin typeface="Times New Roman" pitchFamily="18" charset="0"/>
            </a:endParaRPr>
          </a:p>
          <a:p>
            <a:pPr indent="457200" algn="just"/>
            <a:r>
              <a:rPr lang="en-US" sz="2400" b="0" baseline="0" smtClean="0">
                <a:solidFill>
                  <a:srgbClr val="7030A0"/>
                </a:solidFill>
                <a:latin typeface="Times New Roman" pitchFamily="18" charset="0"/>
              </a:rPr>
              <a:t>Nếu </a:t>
            </a:r>
            <a:r>
              <a:rPr lang="en-US" sz="2400" b="0" baseline="0">
                <a:solidFill>
                  <a:srgbClr val="7030A0"/>
                </a:solidFill>
                <a:latin typeface="Times New Roman" pitchFamily="18" charset="0"/>
              </a:rPr>
              <a:t>công nợ phải thu do chưa thanh toán hết cổ tức, thì cũng phải loại trừ:</a:t>
            </a:r>
          </a:p>
          <a:p>
            <a:pPr indent="457200" algn="just"/>
            <a:r>
              <a:rPr lang="en-US" sz="2400" b="0" baseline="0">
                <a:solidFill>
                  <a:srgbClr val="7030A0"/>
                </a:solidFill>
                <a:latin typeface="Times New Roman" pitchFamily="18" charset="0"/>
              </a:rPr>
              <a:t>	Nợ Các khoản phải trả, phải nộp ngắn hạn khác</a:t>
            </a:r>
          </a:p>
          <a:p>
            <a:pPr indent="457200" algn="just"/>
            <a:r>
              <a:rPr lang="en-US" sz="2400" b="0" baseline="0">
                <a:solidFill>
                  <a:srgbClr val="7030A0"/>
                </a:solidFill>
                <a:latin typeface="Times New Roman" pitchFamily="18" charset="0"/>
              </a:rPr>
              <a:t>		Có Các khoản phải thu khác.</a:t>
            </a:r>
          </a:p>
        </p:txBody>
      </p:sp>
      <p:sp>
        <p:nvSpPr>
          <p:cNvPr id="54276" name="Text Box 3">
            <a:hlinkClick r:id="rId2" action="ppaction://hlinkfile"/>
          </p:cNvPr>
          <p:cNvSpPr txBox="1">
            <a:spLocks noChangeArrowheads="1"/>
          </p:cNvSpPr>
          <p:nvPr/>
        </p:nvSpPr>
        <p:spPr bwMode="auto">
          <a:xfrm>
            <a:off x="357158" y="5857892"/>
            <a:ext cx="1143000" cy="46166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spAutoFit/>
          </a:bodyPr>
          <a:lstStyle/>
          <a:p>
            <a:pPr>
              <a:spcBef>
                <a:spcPct val="50000"/>
              </a:spcBef>
            </a:pPr>
            <a:r>
              <a:rPr lang="en-US" sz="2400">
                <a:latin typeface="Times New Roman" pitchFamily="18" charset="0"/>
              </a:rPr>
              <a:t>Ví dụ 7</a:t>
            </a:r>
          </a:p>
        </p:txBody>
      </p:sp>
      <p:sp>
        <p:nvSpPr>
          <p:cNvPr id="5" name="Rectangle 4"/>
          <p:cNvSpPr/>
          <p:nvPr/>
        </p:nvSpPr>
        <p:spPr>
          <a:xfrm>
            <a:off x="179512" y="285728"/>
            <a:ext cx="8496944"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indent="457200" algn="ctr"/>
            <a:r>
              <a:rPr lang="en-US" sz="2400" b="1" smtClean="0">
                <a:solidFill>
                  <a:srgbClr val="FF0000"/>
                </a:solidFill>
                <a:latin typeface="Times New Roman" pitchFamily="18" charset="0"/>
              </a:rPr>
              <a:t>(7)  Loại trừ cổ tức được chia từ Lợi nhuận sau ngày mua:</a:t>
            </a:r>
            <a:endParaRPr lang="en-US" sz="2400" b="1">
              <a:solidFill>
                <a:srgbClr val="FF0000"/>
              </a:solidFill>
              <a:latin typeface="Times New Roman" pitchFamily="18" charset="0"/>
            </a:endParaRPr>
          </a:p>
        </p:txBody>
      </p:sp>
      <p:sp>
        <p:nvSpPr>
          <p:cNvPr id="2" name="Footer Placeholder 1"/>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pPr>
              <a:defRPr/>
            </a:pPr>
            <a:fld id="{F69AC8C0-BC70-4445-98CE-68AF5BF2FCA3}" type="slidenum">
              <a:rPr lang="en-US"/>
              <a:pPr>
                <a:defRPr/>
              </a:pPr>
              <a:t>54</a:t>
            </a:fld>
            <a:endParaRPr lang="en-US"/>
          </a:p>
        </p:txBody>
      </p:sp>
      <p:sp>
        <p:nvSpPr>
          <p:cNvPr id="55299" name="Rectangle 2"/>
          <p:cNvSpPr>
            <a:spLocks noChangeArrowheads="1"/>
          </p:cNvSpPr>
          <p:nvPr/>
        </p:nvSpPr>
        <p:spPr bwMode="auto">
          <a:xfrm>
            <a:off x="242918" y="668516"/>
            <a:ext cx="8686800" cy="6150915"/>
          </a:xfrm>
          <a:prstGeom prst="rect">
            <a:avLst/>
          </a:prstGeom>
          <a:noFill/>
          <a:ln w="9525">
            <a:noFill/>
            <a:miter lim="800000"/>
            <a:headEnd/>
            <a:tailEnd/>
          </a:ln>
        </p:spPr>
        <p:txBody>
          <a:bodyPr anchor="ctr">
            <a:spAutoFit/>
          </a:bodyPr>
          <a:lstStyle/>
          <a:p>
            <a:pPr indent="457200" algn="just">
              <a:lnSpc>
                <a:spcPct val="120000"/>
              </a:lnSpc>
            </a:pPr>
            <a:r>
              <a:rPr lang="en-US" sz="2200" b="1" i="1" baseline="0" smtClean="0">
                <a:solidFill>
                  <a:srgbClr val="7030A0"/>
                </a:solidFill>
                <a:latin typeface="Times New Roman" pitchFamily="18" charset="0"/>
              </a:rPr>
              <a:t>Nguyên </a:t>
            </a:r>
            <a:r>
              <a:rPr lang="en-US" sz="2200" b="1" i="1" baseline="0">
                <a:solidFill>
                  <a:srgbClr val="7030A0"/>
                </a:solidFill>
                <a:latin typeface="Times New Roman" pitchFamily="18" charset="0"/>
              </a:rPr>
              <a:t>tắc loại trừ:</a:t>
            </a:r>
            <a:r>
              <a:rPr lang="en-US" sz="2200" b="1" baseline="0">
                <a:solidFill>
                  <a:srgbClr val="7030A0"/>
                </a:solidFill>
                <a:latin typeface="Times New Roman" pitchFamily="18" charset="0"/>
              </a:rPr>
              <a:t> </a:t>
            </a:r>
            <a:r>
              <a:rPr lang="en-US" sz="2200" b="0" baseline="0">
                <a:solidFill>
                  <a:srgbClr val="7030A0"/>
                </a:solidFill>
                <a:latin typeface="Times New Roman" pitchFamily="18" charset="0"/>
              </a:rPr>
              <a:t>Các khoản vay, thu nhập từ khoản vay, chi phí từ khoản vay phải được loại trừ hoàn toàn khi lập BCTC HN.</a:t>
            </a:r>
          </a:p>
          <a:p>
            <a:pPr indent="457200" algn="just">
              <a:lnSpc>
                <a:spcPct val="120000"/>
              </a:lnSpc>
            </a:pPr>
            <a:r>
              <a:rPr lang="en-US" sz="2200" b="0" baseline="0">
                <a:solidFill>
                  <a:srgbClr val="7030A0"/>
                </a:solidFill>
                <a:latin typeface="Times New Roman" pitchFamily="18" charset="0"/>
              </a:rPr>
              <a:t>	Nợ liên quan đến các khoản Vay</a:t>
            </a:r>
          </a:p>
          <a:p>
            <a:pPr indent="457200" algn="just">
              <a:lnSpc>
                <a:spcPct val="120000"/>
              </a:lnSpc>
            </a:pPr>
            <a:r>
              <a:rPr lang="en-US" sz="2200" b="0" baseline="0">
                <a:solidFill>
                  <a:srgbClr val="7030A0"/>
                </a:solidFill>
                <a:latin typeface="Times New Roman" pitchFamily="18" charset="0"/>
              </a:rPr>
              <a:t>		Có </a:t>
            </a:r>
            <a:r>
              <a:rPr lang="en-US" sz="2200" b="0" baseline="0" smtClean="0">
                <a:solidFill>
                  <a:srgbClr val="7030A0"/>
                </a:solidFill>
                <a:latin typeface="Times New Roman" pitchFamily="18" charset="0"/>
              </a:rPr>
              <a:t>chỉ</a:t>
            </a:r>
            <a:r>
              <a:rPr lang="en-US" sz="2200" b="0" smtClean="0">
                <a:solidFill>
                  <a:srgbClr val="7030A0"/>
                </a:solidFill>
                <a:latin typeface="Times New Roman" pitchFamily="18" charset="0"/>
              </a:rPr>
              <a:t> tiêu Phải thu về cho vay</a:t>
            </a:r>
            <a:endParaRPr lang="en-US" sz="2200" b="0" baseline="0">
              <a:solidFill>
                <a:srgbClr val="7030A0"/>
              </a:solidFill>
              <a:latin typeface="Times New Roman" pitchFamily="18" charset="0"/>
            </a:endParaRPr>
          </a:p>
          <a:p>
            <a:pPr indent="457200" algn="just">
              <a:lnSpc>
                <a:spcPct val="120000"/>
              </a:lnSpc>
            </a:pPr>
            <a:r>
              <a:rPr lang="en-US" sz="2200" b="0" baseline="0">
                <a:solidFill>
                  <a:srgbClr val="7030A0"/>
                </a:solidFill>
                <a:latin typeface="Times New Roman" pitchFamily="18" charset="0"/>
              </a:rPr>
              <a:t>- Thu nhập từ các khoản vay được loại trừ:</a:t>
            </a:r>
          </a:p>
          <a:p>
            <a:pPr indent="457200" algn="just">
              <a:lnSpc>
                <a:spcPct val="120000"/>
              </a:lnSpc>
            </a:pPr>
            <a:r>
              <a:rPr lang="en-US" sz="2200" b="0" baseline="0">
                <a:solidFill>
                  <a:srgbClr val="7030A0"/>
                </a:solidFill>
                <a:latin typeface="Times New Roman" pitchFamily="18" charset="0"/>
              </a:rPr>
              <a:t>+ Nếu lãi vay liên quan đến </a:t>
            </a:r>
            <a:r>
              <a:rPr lang="en-US" sz="2200" b="0" baseline="0" smtClean="0">
                <a:solidFill>
                  <a:srgbClr val="7030A0"/>
                </a:solidFill>
                <a:latin typeface="Times New Roman" pitchFamily="18" charset="0"/>
              </a:rPr>
              <a:t>DTTC và </a:t>
            </a:r>
            <a:r>
              <a:rPr lang="en-US" sz="2200" b="0" baseline="0">
                <a:solidFill>
                  <a:srgbClr val="7030A0"/>
                </a:solidFill>
                <a:latin typeface="Times New Roman" pitchFamily="18" charset="0"/>
              </a:rPr>
              <a:t>Chi phí tài chính:</a:t>
            </a:r>
          </a:p>
          <a:p>
            <a:pPr indent="457200" algn="just">
              <a:lnSpc>
                <a:spcPct val="120000"/>
              </a:lnSpc>
            </a:pPr>
            <a:r>
              <a:rPr lang="en-US" sz="2200" b="0" baseline="0">
                <a:solidFill>
                  <a:srgbClr val="7030A0"/>
                </a:solidFill>
                <a:latin typeface="Times New Roman" pitchFamily="18" charset="0"/>
              </a:rPr>
              <a:t>Nợ Doanh thu hoạt động tài chính</a:t>
            </a:r>
          </a:p>
          <a:p>
            <a:pPr indent="457200" algn="just">
              <a:lnSpc>
                <a:spcPct val="120000"/>
              </a:lnSpc>
            </a:pPr>
            <a:r>
              <a:rPr lang="en-US" sz="2200" b="0" baseline="0">
                <a:solidFill>
                  <a:srgbClr val="7030A0"/>
                </a:solidFill>
                <a:latin typeface="Times New Roman" pitchFamily="18" charset="0"/>
              </a:rPr>
              <a:t>		Có Chi phí hoạt động tài chính</a:t>
            </a:r>
          </a:p>
          <a:p>
            <a:pPr indent="457200" algn="just">
              <a:lnSpc>
                <a:spcPct val="120000"/>
              </a:lnSpc>
            </a:pPr>
            <a:r>
              <a:rPr lang="en-US" sz="2200" b="0" baseline="0">
                <a:solidFill>
                  <a:srgbClr val="7030A0"/>
                </a:solidFill>
                <a:latin typeface="Times New Roman" pitchFamily="18" charset="0"/>
              </a:rPr>
              <a:t>+ Nếu lãi vay được vốn hoá vào giá trị tài sản XDCB dở dang:</a:t>
            </a:r>
          </a:p>
          <a:p>
            <a:pPr indent="457200" algn="just">
              <a:lnSpc>
                <a:spcPct val="120000"/>
              </a:lnSpc>
            </a:pPr>
            <a:r>
              <a:rPr lang="en-US" sz="2200" b="0" baseline="0">
                <a:solidFill>
                  <a:srgbClr val="7030A0"/>
                </a:solidFill>
                <a:latin typeface="Times New Roman" pitchFamily="18" charset="0"/>
              </a:rPr>
              <a:t>	Nợ LN sau thuế chưa phân phối</a:t>
            </a:r>
          </a:p>
          <a:p>
            <a:pPr indent="457200" algn="just">
              <a:lnSpc>
                <a:spcPct val="120000"/>
              </a:lnSpc>
            </a:pPr>
            <a:r>
              <a:rPr lang="en-US" sz="2200" b="0" baseline="0">
                <a:solidFill>
                  <a:srgbClr val="7030A0"/>
                </a:solidFill>
                <a:latin typeface="Times New Roman" pitchFamily="18" charset="0"/>
              </a:rPr>
              <a:t>	Nợ Doanh thu hoạt động tài chính</a:t>
            </a:r>
          </a:p>
          <a:p>
            <a:pPr indent="457200" algn="just">
              <a:lnSpc>
                <a:spcPct val="120000"/>
              </a:lnSpc>
            </a:pPr>
            <a:r>
              <a:rPr lang="en-US" sz="2200" b="0" baseline="0">
                <a:solidFill>
                  <a:srgbClr val="7030A0"/>
                </a:solidFill>
                <a:latin typeface="Times New Roman" pitchFamily="18" charset="0"/>
              </a:rPr>
              <a:t>		Có Chi phí Đầu tư XDCB dở dang</a:t>
            </a:r>
          </a:p>
          <a:p>
            <a:pPr indent="457200" algn="just">
              <a:lnSpc>
                <a:spcPct val="120000"/>
              </a:lnSpc>
            </a:pPr>
            <a:r>
              <a:rPr lang="en-US" sz="2200" b="0" baseline="0">
                <a:solidFill>
                  <a:srgbClr val="7030A0"/>
                </a:solidFill>
                <a:latin typeface="Times New Roman" pitchFamily="18" charset="0"/>
              </a:rPr>
              <a:t>+ Nếu lãi vay được vốn hoá vào giá trị tài sản sản xuất dỏ dang:</a:t>
            </a:r>
          </a:p>
          <a:p>
            <a:pPr indent="457200" algn="just">
              <a:lnSpc>
                <a:spcPct val="120000"/>
              </a:lnSpc>
            </a:pPr>
            <a:r>
              <a:rPr lang="en-US" sz="2200" b="0" baseline="0">
                <a:solidFill>
                  <a:srgbClr val="7030A0"/>
                </a:solidFill>
                <a:latin typeface="Times New Roman" pitchFamily="18" charset="0"/>
              </a:rPr>
              <a:t>	Nợ Doanh thu hoạt động TC</a:t>
            </a:r>
          </a:p>
          <a:p>
            <a:pPr indent="457200" algn="just">
              <a:lnSpc>
                <a:spcPct val="120000"/>
              </a:lnSpc>
            </a:pPr>
            <a:r>
              <a:rPr lang="en-US" sz="2200" b="0" baseline="0">
                <a:solidFill>
                  <a:srgbClr val="7030A0"/>
                </a:solidFill>
                <a:latin typeface="Times New Roman" pitchFamily="18" charset="0"/>
              </a:rPr>
              <a:t>		Có Chi phí SXKD dở dang. </a:t>
            </a:r>
            <a:endParaRPr lang="en-US" sz="2200" baseline="0">
              <a:solidFill>
                <a:srgbClr val="7030A0"/>
              </a:solidFill>
              <a:latin typeface="Times New Roman" pitchFamily="18" charset="0"/>
            </a:endParaRPr>
          </a:p>
        </p:txBody>
      </p:sp>
      <p:sp>
        <p:nvSpPr>
          <p:cNvPr id="4" name="Rectangle 3"/>
          <p:cNvSpPr/>
          <p:nvPr/>
        </p:nvSpPr>
        <p:spPr>
          <a:xfrm>
            <a:off x="242918" y="188640"/>
            <a:ext cx="8401048"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indent="457200"/>
            <a:r>
              <a:rPr lang="en-US" sz="2400" b="1" smtClean="0">
                <a:solidFill>
                  <a:srgbClr val="FF0000"/>
                </a:solidFill>
                <a:latin typeface="Times New Roman" pitchFamily="18" charset="0"/>
              </a:rPr>
              <a:t>(8) Loại trừ giao dịch liên quan đến các khoản vay nội bộ.</a:t>
            </a:r>
            <a:endParaRPr lang="en-US" sz="2400" b="1">
              <a:solidFill>
                <a:srgbClr val="FF0000"/>
              </a:solidFill>
              <a:latin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pPr>
              <a:defRPr/>
            </a:pPr>
            <a:fld id="{77CF79DA-0195-4A4F-8A8C-575DB2EBEC62}" type="slidenum">
              <a:rPr lang="en-US"/>
              <a:pPr>
                <a:defRPr/>
              </a:pPr>
              <a:t>55</a:t>
            </a:fld>
            <a:endParaRPr lang="en-US"/>
          </a:p>
        </p:txBody>
      </p:sp>
      <p:sp>
        <p:nvSpPr>
          <p:cNvPr id="56323" name="Rectangle 2"/>
          <p:cNvSpPr>
            <a:spLocks noChangeArrowheads="1"/>
          </p:cNvSpPr>
          <p:nvPr/>
        </p:nvSpPr>
        <p:spPr bwMode="auto">
          <a:xfrm>
            <a:off x="357158" y="118038"/>
            <a:ext cx="8501122" cy="6374437"/>
          </a:xfrm>
          <a:prstGeom prst="rect">
            <a:avLst/>
          </a:prstGeom>
          <a:noFill/>
          <a:ln w="9525">
            <a:noFill/>
            <a:miter lim="800000"/>
            <a:headEnd/>
            <a:tailEnd/>
          </a:ln>
        </p:spPr>
        <p:txBody>
          <a:bodyPr wrap="square" anchor="ctr">
            <a:spAutoFit/>
          </a:bodyPr>
          <a:lstStyle/>
          <a:p>
            <a:pPr indent="457200">
              <a:lnSpc>
                <a:spcPct val="114000"/>
              </a:lnSpc>
            </a:pPr>
            <a:r>
              <a:rPr lang="en-US" sz="2400" b="1" baseline="0">
                <a:solidFill>
                  <a:srgbClr val="FF0000"/>
                </a:solidFill>
                <a:latin typeface="Times New Roman" pitchFamily="18" charset="0"/>
              </a:rPr>
              <a:t>(9) Loại trừ các khoản phải thu, phải trả nội bộ:</a:t>
            </a:r>
          </a:p>
          <a:p>
            <a:pPr indent="457200" algn="just">
              <a:lnSpc>
                <a:spcPct val="114000"/>
              </a:lnSpc>
            </a:pPr>
            <a:r>
              <a:rPr lang="en-US" sz="2400" b="0" i="1" baseline="0">
                <a:solidFill>
                  <a:srgbClr val="333399"/>
                </a:solidFill>
                <a:latin typeface="Times New Roman" pitchFamily="18" charset="0"/>
              </a:rPr>
              <a:t>Nguyên tắc loại trừ:</a:t>
            </a:r>
            <a:r>
              <a:rPr lang="en-US" sz="2400" b="0" baseline="0">
                <a:solidFill>
                  <a:srgbClr val="333399"/>
                </a:solidFill>
                <a:latin typeface="Times New Roman" pitchFamily="18" charset="0"/>
              </a:rPr>
              <a:t> Số dư các khoản phải thu, phải trả giữa các đơn vị trong nội bộ tập đoàn phải được loại trừ hoàn toàn.</a:t>
            </a:r>
          </a:p>
          <a:p>
            <a:pPr indent="457200" algn="just">
              <a:lnSpc>
                <a:spcPct val="114000"/>
              </a:lnSpc>
            </a:pPr>
            <a:r>
              <a:rPr lang="en-US" sz="2400" b="0" baseline="0">
                <a:solidFill>
                  <a:srgbClr val="333399"/>
                </a:solidFill>
                <a:latin typeface="Times New Roman" pitchFamily="18" charset="0"/>
              </a:rPr>
              <a:t>	Nợ Các khoản phải trả</a:t>
            </a:r>
          </a:p>
          <a:p>
            <a:pPr indent="457200" algn="just">
              <a:lnSpc>
                <a:spcPct val="114000"/>
              </a:lnSpc>
            </a:pPr>
            <a:r>
              <a:rPr lang="en-US" sz="2400" b="0" baseline="0">
                <a:solidFill>
                  <a:srgbClr val="333399"/>
                </a:solidFill>
                <a:latin typeface="Times New Roman" pitchFamily="18" charset="0"/>
              </a:rPr>
              <a:t>		Có Các khoản phải thu.</a:t>
            </a:r>
          </a:p>
          <a:p>
            <a:pPr indent="457200" algn="just">
              <a:lnSpc>
                <a:spcPct val="114000"/>
              </a:lnSpc>
            </a:pPr>
            <a:r>
              <a:rPr lang="en-US" sz="2400" b="1" baseline="0">
                <a:solidFill>
                  <a:srgbClr val="FF0000"/>
                </a:solidFill>
                <a:latin typeface="Times New Roman" pitchFamily="18" charset="0"/>
              </a:rPr>
              <a:t>(10) Các bút toán kết </a:t>
            </a:r>
            <a:r>
              <a:rPr lang="en-US" sz="2400" b="1" baseline="0" smtClean="0">
                <a:solidFill>
                  <a:srgbClr val="FF0000"/>
                </a:solidFill>
                <a:latin typeface="Times New Roman" pitchFamily="18" charset="0"/>
              </a:rPr>
              <a:t>chuyển:</a:t>
            </a:r>
            <a:endParaRPr lang="en-US" sz="2400" b="1" baseline="0">
              <a:solidFill>
                <a:srgbClr val="FF0000"/>
              </a:solidFill>
              <a:latin typeface="Times New Roman" pitchFamily="18" charset="0"/>
            </a:endParaRPr>
          </a:p>
          <a:p>
            <a:pPr indent="457200" algn="just">
              <a:lnSpc>
                <a:spcPct val="114000"/>
              </a:lnSpc>
            </a:pPr>
            <a:r>
              <a:rPr lang="en-US" sz="2400" b="0" i="1" baseline="0">
                <a:solidFill>
                  <a:srgbClr val="333399"/>
                </a:solidFill>
                <a:latin typeface="Times New Roman" pitchFamily="18" charset="0"/>
              </a:rPr>
              <a:t>Nguyên tắc kết </a:t>
            </a:r>
            <a:r>
              <a:rPr lang="en-US" sz="2400" b="0" i="1" baseline="0" smtClean="0">
                <a:solidFill>
                  <a:srgbClr val="333399"/>
                </a:solidFill>
                <a:latin typeface="Times New Roman" pitchFamily="18" charset="0"/>
              </a:rPr>
              <a:t>chuyển: </a:t>
            </a:r>
            <a:r>
              <a:rPr lang="en-US" sz="2400" b="0" baseline="0" smtClean="0">
                <a:solidFill>
                  <a:srgbClr val="333399"/>
                </a:solidFill>
                <a:latin typeface="Times New Roman" pitchFamily="18" charset="0"/>
              </a:rPr>
              <a:t>Nhằm </a:t>
            </a:r>
            <a:r>
              <a:rPr lang="en-US" sz="2400" b="0" baseline="0">
                <a:solidFill>
                  <a:srgbClr val="333399"/>
                </a:solidFill>
                <a:latin typeface="Times New Roman" pitchFamily="18" charset="0"/>
              </a:rPr>
              <a:t>mục đích kết chuyển tổng ảnh hưởng của kết quả đã điều chỉnh trên Báo cáo KQ HĐKD HN sang chỉ tiêu Lợi nhuận sau thuế chưa phân phối trên Bảng CĐKT HN.</a:t>
            </a:r>
          </a:p>
          <a:p>
            <a:pPr marL="342900" indent="-342900" algn="just">
              <a:lnSpc>
                <a:spcPct val="114000"/>
              </a:lnSpc>
              <a:buFont typeface="Wingdings" pitchFamily="2" charset="2"/>
              <a:buChar char="ü"/>
            </a:pPr>
            <a:r>
              <a:rPr lang="en-US" sz="2400" b="1" i="1" baseline="0" smtClean="0">
                <a:solidFill>
                  <a:srgbClr val="333399"/>
                </a:solidFill>
                <a:latin typeface="Times New Roman" pitchFamily="18" charset="0"/>
              </a:rPr>
              <a:t>Nếu </a:t>
            </a:r>
            <a:r>
              <a:rPr lang="en-US" sz="2400" b="1" i="1" baseline="0">
                <a:solidFill>
                  <a:srgbClr val="333399"/>
                </a:solidFill>
                <a:latin typeface="Times New Roman" pitchFamily="18" charset="0"/>
              </a:rPr>
              <a:t>tổng điều chỉnh làm tăng kết quả HĐKD:</a:t>
            </a:r>
          </a:p>
          <a:p>
            <a:pPr indent="457200" algn="just">
              <a:lnSpc>
                <a:spcPct val="114000"/>
              </a:lnSpc>
            </a:pPr>
            <a:r>
              <a:rPr lang="en-US" sz="2400" b="0" baseline="0">
                <a:solidFill>
                  <a:srgbClr val="333399"/>
                </a:solidFill>
                <a:latin typeface="Times New Roman" pitchFamily="18" charset="0"/>
              </a:rPr>
              <a:t>	</a:t>
            </a:r>
            <a:r>
              <a:rPr lang="en-US" sz="2400" baseline="0">
                <a:solidFill>
                  <a:srgbClr val="333399"/>
                </a:solidFill>
                <a:latin typeface="Times New Roman" pitchFamily="18" charset="0"/>
              </a:rPr>
              <a:t>Nợ LN sau thuế TNDN - BCKQ HĐKD</a:t>
            </a:r>
          </a:p>
          <a:p>
            <a:pPr indent="457200" algn="just">
              <a:lnSpc>
                <a:spcPct val="114000"/>
              </a:lnSpc>
            </a:pPr>
            <a:r>
              <a:rPr lang="en-US" sz="2400" baseline="0">
                <a:solidFill>
                  <a:srgbClr val="333399"/>
                </a:solidFill>
                <a:latin typeface="Times New Roman" pitchFamily="18" charset="0"/>
              </a:rPr>
              <a:t>		Có LN sau thuế chưa phân phối - Bảng CĐKT</a:t>
            </a:r>
          </a:p>
          <a:p>
            <a:pPr marL="342900" indent="-342900" algn="just">
              <a:lnSpc>
                <a:spcPct val="114000"/>
              </a:lnSpc>
              <a:buFont typeface="Wingdings" pitchFamily="2" charset="2"/>
              <a:buChar char="ü"/>
            </a:pPr>
            <a:r>
              <a:rPr lang="en-US" sz="2400" b="1" i="1" baseline="0">
                <a:solidFill>
                  <a:srgbClr val="333399"/>
                </a:solidFill>
                <a:latin typeface="Times New Roman" pitchFamily="18" charset="0"/>
              </a:rPr>
              <a:t>Nếu tổng điều chỉnh làm giảm kết quả </a:t>
            </a:r>
            <a:r>
              <a:rPr lang="en-US" sz="2400" b="1" i="1" baseline="0" smtClean="0">
                <a:solidFill>
                  <a:srgbClr val="333399"/>
                </a:solidFill>
                <a:latin typeface="Times New Roman" pitchFamily="18" charset="0"/>
              </a:rPr>
              <a:t>HĐKD:</a:t>
            </a:r>
            <a:endParaRPr lang="en-US" sz="2400" b="1" i="1" baseline="0">
              <a:solidFill>
                <a:srgbClr val="333399"/>
              </a:solidFill>
              <a:latin typeface="Times New Roman" pitchFamily="18" charset="0"/>
            </a:endParaRPr>
          </a:p>
          <a:p>
            <a:pPr indent="457200" algn="just">
              <a:lnSpc>
                <a:spcPct val="114000"/>
              </a:lnSpc>
            </a:pPr>
            <a:r>
              <a:rPr lang="en-US" sz="2400" b="0" baseline="0">
                <a:solidFill>
                  <a:srgbClr val="333399"/>
                </a:solidFill>
                <a:latin typeface="Times New Roman" pitchFamily="18" charset="0"/>
              </a:rPr>
              <a:t>	</a:t>
            </a:r>
            <a:r>
              <a:rPr lang="en-US" sz="2400" baseline="0">
                <a:solidFill>
                  <a:srgbClr val="333399"/>
                </a:solidFill>
                <a:latin typeface="Times New Roman" pitchFamily="18" charset="0"/>
              </a:rPr>
              <a:t>Nợ LN sau thuế chưa phân phối - Bảng CĐKT</a:t>
            </a:r>
          </a:p>
          <a:p>
            <a:pPr indent="457200" algn="just">
              <a:lnSpc>
                <a:spcPct val="114000"/>
              </a:lnSpc>
            </a:pPr>
            <a:r>
              <a:rPr lang="en-US" sz="2400" baseline="0">
                <a:solidFill>
                  <a:srgbClr val="333399"/>
                </a:solidFill>
                <a:latin typeface="Times New Roman" pitchFamily="18" charset="0"/>
              </a:rPr>
              <a:t>		Có LN sau thuế TNDN </a:t>
            </a:r>
            <a:r>
              <a:rPr lang="en-US" sz="2400" baseline="0" smtClean="0">
                <a:solidFill>
                  <a:srgbClr val="333399"/>
                </a:solidFill>
                <a:latin typeface="Times New Roman" pitchFamily="18" charset="0"/>
              </a:rPr>
              <a:t>- </a:t>
            </a:r>
            <a:r>
              <a:rPr lang="en-US" sz="2400" baseline="0">
                <a:solidFill>
                  <a:srgbClr val="333399"/>
                </a:solidFill>
                <a:latin typeface="Times New Roman" pitchFamily="18" charset="0"/>
              </a:rPr>
              <a:t>BCKQ HĐKD</a:t>
            </a:r>
          </a:p>
        </p:txBody>
      </p:sp>
      <p:sp>
        <p:nvSpPr>
          <p:cNvPr id="2" name="Footer Placeholder 1"/>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53331EC-FCC8-4A0C-B54C-2EBDF4D6BB8E}" type="slidenum">
              <a:rPr lang="en-US"/>
              <a:pPr>
                <a:defRPr/>
              </a:pPr>
              <a:t>56</a:t>
            </a:fld>
            <a:endParaRPr lang="en-US"/>
          </a:p>
        </p:txBody>
      </p:sp>
      <p:sp>
        <p:nvSpPr>
          <p:cNvPr id="57347" name="Rectangle 2"/>
          <p:cNvSpPr>
            <a:spLocks noChangeArrowheads="1"/>
          </p:cNvSpPr>
          <p:nvPr/>
        </p:nvSpPr>
        <p:spPr bwMode="auto">
          <a:xfrm>
            <a:off x="179512" y="192217"/>
            <a:ext cx="8856984" cy="4832092"/>
          </a:xfrm>
          <a:prstGeom prst="rect">
            <a:avLst/>
          </a:prstGeom>
          <a:noFill/>
          <a:ln w="9525">
            <a:noFill/>
            <a:miter lim="800000"/>
            <a:headEnd/>
            <a:tailEnd/>
          </a:ln>
        </p:spPr>
        <p:txBody>
          <a:bodyPr wrap="square" anchor="ctr">
            <a:spAutoFit/>
          </a:bodyPr>
          <a:lstStyle/>
          <a:p>
            <a:pPr indent="360363" algn="just"/>
            <a:r>
              <a:rPr lang="en-US" sz="2800" b="1" baseline="0" smtClean="0">
                <a:solidFill>
                  <a:srgbClr val="FF0000"/>
                </a:solidFill>
                <a:latin typeface="Times New Roman" pitchFamily="18" charset="0"/>
                <a:cs typeface="Times New Roman" pitchFamily="18" charset="0"/>
              </a:rPr>
              <a:t>3.4. </a:t>
            </a:r>
            <a:r>
              <a:rPr lang="en-US" sz="2800" b="1" u="sng" baseline="0">
                <a:solidFill>
                  <a:srgbClr val="FF0000"/>
                </a:solidFill>
                <a:latin typeface="Times New Roman" pitchFamily="18" charset="0"/>
                <a:cs typeface="Times New Roman" pitchFamily="18" charset="0"/>
              </a:rPr>
              <a:t>Trình tự lập báo cáo lưu chuyển tiền tệ hợp </a:t>
            </a:r>
            <a:r>
              <a:rPr lang="en-US" sz="2800" b="1" u="sng" baseline="0" smtClean="0">
                <a:solidFill>
                  <a:srgbClr val="FF0000"/>
                </a:solidFill>
                <a:latin typeface="Times New Roman" pitchFamily="18" charset="0"/>
                <a:cs typeface="Times New Roman" pitchFamily="18" charset="0"/>
              </a:rPr>
              <a:t>nhất</a:t>
            </a:r>
          </a:p>
          <a:p>
            <a:pPr indent="360363" algn="just"/>
            <a:endParaRPr lang="en-US" sz="2800" b="1" u="sng" baseline="0">
              <a:solidFill>
                <a:srgbClr val="FF0000"/>
              </a:solidFill>
              <a:latin typeface="Times New Roman" pitchFamily="18" charset="0"/>
              <a:cs typeface="Times New Roman" pitchFamily="18" charset="0"/>
            </a:endParaRPr>
          </a:p>
          <a:p>
            <a:pPr indent="360363" algn="just"/>
            <a:r>
              <a:rPr lang="en-US" sz="2800" baseline="0">
                <a:solidFill>
                  <a:srgbClr val="333399"/>
                </a:solidFill>
                <a:latin typeface="Times New Roman" pitchFamily="18" charset="0"/>
                <a:cs typeface="Times New Roman" pitchFamily="18" charset="0"/>
              </a:rPr>
              <a:t>- Báo cáo lưu chuyển tiền tệ hợp nhất được lập trên cơ sở hợp nhất Báo cáo lưu chuyển tiền tệ của công ty mẹ và của các công ty con theo từng khoản mục bằng cách cộng các khoản mục tương đương trên các báo cáo này.</a:t>
            </a:r>
          </a:p>
          <a:p>
            <a:pPr indent="360363" algn="just"/>
            <a:r>
              <a:rPr lang="en-US" sz="2800" baseline="0">
                <a:solidFill>
                  <a:srgbClr val="333399"/>
                </a:solidFill>
                <a:latin typeface="Times New Roman" pitchFamily="18" charset="0"/>
                <a:cs typeface="Times New Roman" pitchFamily="18" charset="0"/>
              </a:rPr>
              <a:t>- Báo cáo lưu chuyển tiền tệ hợp nhất được lập trên cơ sở hợp nhất báo cáo lưu chuyển tiền tệ của công ty mẹ và của các công ty con phải trên cơ sở thống nhất toàn bộ về phương pháp lập (phương pháp trực tiếp hoặc phương pháp gián tiếp).</a:t>
            </a:r>
          </a:p>
        </p:txBody>
      </p:sp>
      <p:sp>
        <p:nvSpPr>
          <p:cNvPr id="2" name="Footer Placeholder 1"/>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53331EC-FCC8-4A0C-B54C-2EBDF4D6BB8E}" type="slidenum">
              <a:rPr lang="en-US"/>
              <a:pPr>
                <a:defRPr/>
              </a:pPr>
              <a:t>57</a:t>
            </a:fld>
            <a:endParaRPr lang="en-US"/>
          </a:p>
        </p:txBody>
      </p:sp>
      <p:sp>
        <p:nvSpPr>
          <p:cNvPr id="57348" name="Rectangle 3"/>
          <p:cNvSpPr>
            <a:spLocks noChangeArrowheads="1"/>
          </p:cNvSpPr>
          <p:nvPr/>
        </p:nvSpPr>
        <p:spPr bwMode="auto">
          <a:xfrm>
            <a:off x="251520" y="394126"/>
            <a:ext cx="8496944" cy="1815882"/>
          </a:xfrm>
          <a:prstGeom prst="rect">
            <a:avLst/>
          </a:prstGeom>
          <a:noFill/>
          <a:ln w="9525">
            <a:noFill/>
            <a:miter lim="800000"/>
            <a:headEnd/>
            <a:tailEnd/>
          </a:ln>
        </p:spPr>
        <p:txBody>
          <a:bodyPr wrap="square" anchor="ctr">
            <a:spAutoFit/>
          </a:bodyPr>
          <a:lstStyle/>
          <a:p>
            <a:pPr indent="457200" algn="just">
              <a:tabLst>
                <a:tab pos="2520950" algn="l"/>
              </a:tabLst>
            </a:pPr>
            <a:r>
              <a:rPr lang="pt-BR" sz="2800" b="1" baseline="0" smtClean="0">
                <a:solidFill>
                  <a:srgbClr val="FF0000"/>
                </a:solidFill>
                <a:latin typeface="Times New Roman" pitchFamily="18" charset="0"/>
                <a:cs typeface="Times New Roman" pitchFamily="18" charset="0"/>
              </a:rPr>
              <a:t>3.5. </a:t>
            </a:r>
            <a:r>
              <a:rPr lang="pt-BR" sz="2800" b="1" u="sng" baseline="0">
                <a:solidFill>
                  <a:srgbClr val="FF0000"/>
                </a:solidFill>
                <a:latin typeface="Times New Roman" pitchFamily="18" charset="0"/>
                <a:cs typeface="Times New Roman" pitchFamily="18" charset="0"/>
              </a:rPr>
              <a:t>Bản thuyết minh BCTC hợp </a:t>
            </a:r>
            <a:r>
              <a:rPr lang="pt-BR" sz="2800" b="1" u="sng" baseline="0" smtClean="0">
                <a:solidFill>
                  <a:srgbClr val="FF0000"/>
                </a:solidFill>
                <a:latin typeface="Times New Roman" pitchFamily="18" charset="0"/>
                <a:cs typeface="Times New Roman" pitchFamily="18" charset="0"/>
              </a:rPr>
              <a:t>nhất</a:t>
            </a:r>
          </a:p>
          <a:p>
            <a:pPr indent="457200" algn="just">
              <a:tabLst>
                <a:tab pos="2520950" algn="l"/>
              </a:tabLst>
            </a:pPr>
            <a:endParaRPr lang="en-US" sz="2800" b="1" u="sng" baseline="0">
              <a:solidFill>
                <a:srgbClr val="FF0000"/>
              </a:solidFill>
              <a:latin typeface="Times New Roman" pitchFamily="18" charset="0"/>
              <a:cs typeface="Times New Roman" pitchFamily="18" charset="0"/>
            </a:endParaRPr>
          </a:p>
          <a:p>
            <a:pPr indent="457200" algn="just">
              <a:tabLst>
                <a:tab pos="2520950" algn="l"/>
              </a:tabLst>
            </a:pPr>
            <a:r>
              <a:rPr lang="pt-BR" sz="2800" baseline="0">
                <a:solidFill>
                  <a:srgbClr val="333399"/>
                </a:solidFill>
                <a:latin typeface="Times New Roman" pitchFamily="18" charset="0"/>
                <a:cs typeface="Times New Roman" pitchFamily="18" charset="0"/>
              </a:rPr>
              <a:t> Bổ sung các thông tin phải trình bày trong Bản thuyết minh báo cáo tài chính hợp nhất</a:t>
            </a:r>
            <a:endParaRPr lang="en-US" sz="2800" baseline="0">
              <a:solidFill>
                <a:srgbClr val="333399"/>
              </a:solidFill>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smtClean="0"/>
              <a:t>Bộ môn Kế toán Tài chính - HVTC</a:t>
            </a:r>
            <a:endParaRPr lang="en-US"/>
          </a:p>
        </p:txBody>
      </p:sp>
    </p:spTree>
    <p:extLst>
      <p:ext uri="{BB962C8B-B14F-4D97-AF65-F5344CB8AC3E}">
        <p14:creationId xmlns:p14="http://schemas.microsoft.com/office/powerpoint/2010/main" val="3220259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14290"/>
            <a:ext cx="5852884" cy="646331"/>
          </a:xfrm>
          <a:prstGeom prst="rect">
            <a:avLst/>
          </a:prstGeom>
        </p:spPr>
        <p:txBody>
          <a:bodyPr wrap="none">
            <a:spAutoFit/>
          </a:bodyPr>
          <a:lstStyle/>
          <a:p>
            <a:pPr>
              <a:spcBef>
                <a:spcPct val="20000"/>
              </a:spcBef>
            </a:pPr>
            <a:r>
              <a:rPr lang="en-US" sz="3600" b="1" baseline="0" smtClean="0">
                <a:solidFill>
                  <a:srgbClr val="FF0000"/>
                </a:solidFill>
                <a:latin typeface="Times New Roman" pitchFamily="18" charset="0"/>
              </a:rPr>
              <a:t>3.1.  Khái quát về BCTCHN.</a:t>
            </a:r>
            <a:endParaRPr lang="en-US" sz="3600" b="1" baseline="0">
              <a:solidFill>
                <a:srgbClr val="FF0000"/>
              </a:solidFill>
              <a:latin typeface="Times New Roman" pitchFamily="18" charset="0"/>
            </a:endParaRPr>
          </a:p>
        </p:txBody>
      </p:sp>
      <p:sp>
        <p:nvSpPr>
          <p:cNvPr id="5" name="TextBox 4"/>
          <p:cNvSpPr txBox="1"/>
          <p:nvPr/>
        </p:nvSpPr>
        <p:spPr>
          <a:xfrm>
            <a:off x="428596" y="1285860"/>
            <a:ext cx="8535892" cy="3447098"/>
          </a:xfrm>
          <a:prstGeom prst="rect">
            <a:avLst/>
          </a:prstGeom>
          <a:noFill/>
        </p:spPr>
        <p:txBody>
          <a:bodyPr wrap="square" rtlCol="0">
            <a:spAutoFit/>
          </a:bodyPr>
          <a:lstStyle/>
          <a:p>
            <a:pPr algn="just">
              <a:spcBef>
                <a:spcPts val="1200"/>
              </a:spcBef>
            </a:pPr>
            <a:r>
              <a:rPr lang="en-US" sz="2800" smtClean="0">
                <a:latin typeface="Times New Roman" pitchFamily="18" charset="0"/>
                <a:cs typeface="Times New Roman" pitchFamily="18" charset="0"/>
              </a:rPr>
              <a:t>3.1.1. Khái niệm và mục đích lập BCTC HN</a:t>
            </a:r>
          </a:p>
          <a:p>
            <a:pPr algn="just">
              <a:spcBef>
                <a:spcPts val="1200"/>
              </a:spcBef>
            </a:pPr>
            <a:r>
              <a:rPr lang="en-US" sz="2800" smtClean="0">
                <a:latin typeface="Times New Roman" pitchFamily="18" charset="0"/>
                <a:cs typeface="Times New Roman" pitchFamily="18" charset="0"/>
              </a:rPr>
              <a:t>3.1.2. Xác định quyền kiểm soát và tỷ lệ lợi ích</a:t>
            </a:r>
          </a:p>
          <a:p>
            <a:pPr algn="just">
              <a:spcBef>
                <a:spcPts val="1200"/>
              </a:spcBef>
            </a:pPr>
            <a:r>
              <a:rPr lang="en-US" sz="2800" smtClean="0">
                <a:latin typeface="Times New Roman" pitchFamily="18" charset="0"/>
                <a:cs typeface="Times New Roman" pitchFamily="18" charset="0"/>
              </a:rPr>
              <a:t>3.1.3. Hệ thống BCTC hợp nhất</a:t>
            </a:r>
          </a:p>
          <a:p>
            <a:pPr algn="just">
              <a:spcBef>
                <a:spcPts val="1200"/>
              </a:spcBef>
            </a:pPr>
            <a:r>
              <a:rPr lang="en-US" sz="2800" smtClean="0">
                <a:latin typeface="Times New Roman" pitchFamily="18" charset="0"/>
                <a:cs typeface="Times New Roman" pitchFamily="18" charset="0"/>
              </a:rPr>
              <a:t>3.1.4. Trách nhiệm, thời hạn lập, gửi và nơi gửi BCTC HN</a:t>
            </a:r>
          </a:p>
          <a:p>
            <a:pPr algn="just">
              <a:spcBef>
                <a:spcPts val="1200"/>
              </a:spcBef>
            </a:pPr>
            <a:r>
              <a:rPr lang="en-US" sz="2800" smtClean="0">
                <a:latin typeface="Times New Roman" pitchFamily="18" charset="0"/>
                <a:cs typeface="Times New Roman" pitchFamily="18" charset="0"/>
              </a:rPr>
              <a:t>3.1.5. Nguyên tắc lập và trình bày BCTC HN</a:t>
            </a:r>
          </a:p>
          <a:p>
            <a:pPr algn="just">
              <a:spcBef>
                <a:spcPts val="1200"/>
              </a:spcBef>
            </a:pPr>
            <a:endParaRPr lang="en-US" sz="2800" smtClean="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A2F27080-BE6A-4615-B54B-377432E2AED6}" type="slidenum">
              <a:rPr lang="en-US" smtClean="0"/>
              <a:pPr/>
              <a:t>6</a:t>
            </a:fld>
            <a:endParaRPr lang="en-US"/>
          </a:p>
        </p:txBody>
      </p:sp>
      <p:sp>
        <p:nvSpPr>
          <p:cNvPr id="3" name="Footer Placeholder 2"/>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142852"/>
            <a:ext cx="7877478" cy="584775"/>
          </a:xfrm>
          <a:prstGeom prst="rect">
            <a:avLst/>
          </a:prstGeom>
        </p:spPr>
        <p:txBody>
          <a:bodyPr wrap="none">
            <a:spAutoFit/>
          </a:bodyPr>
          <a:lstStyle/>
          <a:p>
            <a:pPr>
              <a:spcBef>
                <a:spcPts val="1200"/>
              </a:spcBef>
            </a:pPr>
            <a:r>
              <a:rPr lang="en-US" sz="3200" b="1" smtClean="0">
                <a:solidFill>
                  <a:srgbClr val="FF0000"/>
                </a:solidFill>
                <a:latin typeface="Times New Roman" pitchFamily="18" charset="0"/>
                <a:cs typeface="Times New Roman" pitchFamily="18" charset="0"/>
              </a:rPr>
              <a:t>3.1.1. Khái niệm và mục đích lập BCTC HN</a:t>
            </a:r>
          </a:p>
        </p:txBody>
      </p:sp>
      <p:sp>
        <p:nvSpPr>
          <p:cNvPr id="3" name="TextBox 2"/>
          <p:cNvSpPr txBox="1"/>
          <p:nvPr/>
        </p:nvSpPr>
        <p:spPr>
          <a:xfrm>
            <a:off x="214282" y="1088769"/>
            <a:ext cx="519973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3200" b="1" smtClean="0">
                <a:latin typeface="Times New Roman" pitchFamily="18" charset="0"/>
                <a:cs typeface="Times New Roman" pitchFamily="18" charset="0"/>
              </a:rPr>
              <a:t>Tập đoàn – nhóm công ty</a:t>
            </a:r>
            <a:endParaRPr lang="en-US" sz="3200" b="1">
              <a:latin typeface="Times New Roman" pitchFamily="18" charset="0"/>
              <a:cs typeface="Times New Roman" pitchFamily="18" charset="0"/>
            </a:endParaRPr>
          </a:p>
        </p:txBody>
      </p:sp>
      <p:sp>
        <p:nvSpPr>
          <p:cNvPr id="4" name="TextBox 3"/>
          <p:cNvSpPr txBox="1"/>
          <p:nvPr/>
        </p:nvSpPr>
        <p:spPr>
          <a:xfrm>
            <a:off x="214282" y="1803149"/>
            <a:ext cx="8822214" cy="4001095"/>
          </a:xfrm>
          <a:prstGeom prst="rect">
            <a:avLst/>
          </a:prstGeom>
          <a:noFill/>
        </p:spPr>
        <p:txBody>
          <a:bodyPr wrap="square" rtlCol="0">
            <a:spAutoFit/>
          </a:bodyPr>
          <a:lstStyle/>
          <a:p>
            <a:pPr algn="just">
              <a:spcBef>
                <a:spcPts val="1200"/>
              </a:spcBef>
            </a:pPr>
            <a:r>
              <a:rPr lang="en-US" sz="2800" smtClean="0">
                <a:latin typeface="Times New Roman" pitchFamily="18" charset="0"/>
                <a:cs typeface="Times New Roman" pitchFamily="18" charset="0"/>
              </a:rPr>
              <a:t>	Bao gồm công ty mẹ và các công ty con</a:t>
            </a:r>
          </a:p>
          <a:p>
            <a:pPr algn="just">
              <a:spcBef>
                <a:spcPts val="1200"/>
              </a:spcBef>
              <a:buFont typeface="Wingdings" pitchFamily="2" charset="2"/>
              <a:buChar char="§"/>
            </a:pPr>
            <a:r>
              <a:rPr lang="en-US" sz="2800" smtClean="0">
                <a:latin typeface="Times New Roman" pitchFamily="18" charset="0"/>
                <a:cs typeface="Times New Roman" pitchFamily="18" charset="0"/>
              </a:rPr>
              <a:t> Công ty mẹ là công ty có quyền kiểm soát một hoặc nhiều công ty con</a:t>
            </a:r>
          </a:p>
          <a:p>
            <a:pPr algn="just">
              <a:spcBef>
                <a:spcPts val="1200"/>
              </a:spcBef>
              <a:buFont typeface="Wingdings" pitchFamily="2" charset="2"/>
              <a:buChar char="§"/>
            </a:pPr>
            <a:r>
              <a:rPr lang="en-US" sz="2800" smtClean="0">
                <a:latin typeface="Times New Roman" pitchFamily="18" charset="0"/>
                <a:cs typeface="Times New Roman" pitchFamily="18" charset="0"/>
              </a:rPr>
              <a:t> Công ty con là doanh nghiệp chịu sự kiểm soát của một doanh nghiệp khác (gọi là công ty mẹ)</a:t>
            </a:r>
          </a:p>
          <a:p>
            <a:pPr algn="just">
              <a:spcBef>
                <a:spcPts val="1200"/>
              </a:spcBef>
              <a:buFont typeface="Wingdings" pitchFamily="2" charset="2"/>
              <a:buChar char="§"/>
            </a:pPr>
            <a:r>
              <a:rPr lang="en-US" sz="2800">
                <a:latin typeface="Times New Roman" pitchFamily="18" charset="0"/>
                <a:cs typeface="Times New Roman" pitchFamily="18" charset="0"/>
              </a:rPr>
              <a:t> </a:t>
            </a:r>
            <a:r>
              <a:rPr lang="en-US" sz="2800" smtClean="0">
                <a:latin typeface="Times New Roman" pitchFamily="18" charset="0"/>
                <a:cs typeface="Times New Roman" pitchFamily="18" charset="0"/>
              </a:rPr>
              <a:t>Kiểm soát là quyền chi phối chính sách tài chính và hoạt động của doanh nghiệp nhằm thu được lợi ích kinh tế từ hoạt động của doanh nghiệp đó</a:t>
            </a:r>
            <a:endParaRPr lang="en-US" sz="280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A2F27080-BE6A-4615-B54B-377432E2AED6}"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142852"/>
            <a:ext cx="7877478" cy="584775"/>
          </a:xfrm>
          <a:prstGeom prst="rect">
            <a:avLst/>
          </a:prstGeom>
        </p:spPr>
        <p:txBody>
          <a:bodyPr wrap="none">
            <a:spAutoFit/>
          </a:bodyPr>
          <a:lstStyle/>
          <a:p>
            <a:pPr>
              <a:spcBef>
                <a:spcPts val="1200"/>
              </a:spcBef>
            </a:pPr>
            <a:r>
              <a:rPr lang="en-US" sz="3200" b="1" smtClean="0">
                <a:solidFill>
                  <a:srgbClr val="FF0000"/>
                </a:solidFill>
                <a:latin typeface="Times New Roman" pitchFamily="18" charset="0"/>
                <a:cs typeface="Times New Roman" pitchFamily="18" charset="0"/>
              </a:rPr>
              <a:t>3.1.1. Khái niệm và mục đích lập BCTC HN</a:t>
            </a:r>
          </a:p>
        </p:txBody>
      </p:sp>
      <p:sp>
        <p:nvSpPr>
          <p:cNvPr id="3" name="TextBox 2"/>
          <p:cNvSpPr txBox="1"/>
          <p:nvPr/>
        </p:nvSpPr>
        <p:spPr>
          <a:xfrm>
            <a:off x="214282" y="857232"/>
            <a:ext cx="519973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3200" b="1" smtClean="0">
                <a:latin typeface="Times New Roman" pitchFamily="18" charset="0"/>
                <a:cs typeface="Times New Roman" pitchFamily="18" charset="0"/>
              </a:rPr>
              <a:t>Tập đoàn – nhóm công ty</a:t>
            </a:r>
            <a:endParaRPr lang="en-US" sz="3200" b="1">
              <a:latin typeface="Times New Roman" pitchFamily="18" charset="0"/>
              <a:cs typeface="Times New Roman" pitchFamily="18" charset="0"/>
            </a:endParaRPr>
          </a:p>
        </p:txBody>
      </p:sp>
      <p:sp>
        <p:nvSpPr>
          <p:cNvPr id="5" name="TextBox 4"/>
          <p:cNvSpPr txBox="1"/>
          <p:nvPr/>
        </p:nvSpPr>
        <p:spPr>
          <a:xfrm>
            <a:off x="357158" y="1571612"/>
            <a:ext cx="750099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Cấu trúc tập đoàn kinh tế:</a:t>
            </a:r>
            <a:endParaRPr lang="en-US" sz="2800">
              <a:latin typeface="Times New Roman" pitchFamily="18" charset="0"/>
              <a:cs typeface="Times New Roman" pitchFamily="18" charset="0"/>
            </a:endParaRPr>
          </a:p>
        </p:txBody>
      </p:sp>
      <p:graphicFrame>
        <p:nvGraphicFramePr>
          <p:cNvPr id="13" name="Diagram 12"/>
          <p:cNvGraphicFramePr/>
          <p:nvPr>
            <p:extLst>
              <p:ext uri="{D42A27DB-BD31-4B8C-83A1-F6EECF244321}">
                <p14:modId xmlns:p14="http://schemas.microsoft.com/office/powerpoint/2010/main" val="3571337783"/>
              </p:ext>
            </p:extLst>
          </p:nvPr>
        </p:nvGraphicFramePr>
        <p:xfrm>
          <a:off x="642910" y="2357430"/>
          <a:ext cx="800105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extBox 13"/>
          <p:cNvSpPr txBox="1"/>
          <p:nvPr/>
        </p:nvSpPr>
        <p:spPr>
          <a:xfrm>
            <a:off x="4143372" y="2928934"/>
            <a:ext cx="1357322" cy="369332"/>
          </a:xfrm>
          <a:prstGeom prst="rect">
            <a:avLst/>
          </a:prstGeom>
          <a:solidFill>
            <a:schemeClr val="bg1">
              <a:lumMod val="95000"/>
            </a:schemeClr>
          </a:solidFill>
        </p:spPr>
        <p:txBody>
          <a:bodyPr wrap="square" rtlCol="0">
            <a:spAutoFit/>
          </a:bodyPr>
          <a:lstStyle/>
          <a:p>
            <a:r>
              <a:rPr lang="en-US" smtClean="0"/>
              <a:t>Kiểm soát</a:t>
            </a:r>
            <a:endParaRPr lang="en-US"/>
          </a:p>
        </p:txBody>
      </p:sp>
      <p:sp>
        <p:nvSpPr>
          <p:cNvPr id="15" name="TextBox 14"/>
          <p:cNvSpPr txBox="1"/>
          <p:nvPr/>
        </p:nvSpPr>
        <p:spPr>
          <a:xfrm>
            <a:off x="7215206" y="3000372"/>
            <a:ext cx="1357322" cy="369332"/>
          </a:xfrm>
          <a:prstGeom prst="rect">
            <a:avLst/>
          </a:prstGeom>
          <a:solidFill>
            <a:schemeClr val="bg1">
              <a:lumMod val="95000"/>
            </a:schemeClr>
          </a:solidFill>
        </p:spPr>
        <p:txBody>
          <a:bodyPr wrap="square" rtlCol="0">
            <a:spAutoFit/>
          </a:bodyPr>
          <a:lstStyle/>
          <a:p>
            <a:r>
              <a:rPr lang="en-US" smtClean="0"/>
              <a:t>Kiểm soát</a:t>
            </a:r>
            <a:endParaRPr lang="en-US"/>
          </a:p>
        </p:txBody>
      </p:sp>
      <p:sp>
        <p:nvSpPr>
          <p:cNvPr id="16" name="TextBox 15"/>
          <p:cNvSpPr txBox="1"/>
          <p:nvPr/>
        </p:nvSpPr>
        <p:spPr>
          <a:xfrm>
            <a:off x="2428860" y="4774180"/>
            <a:ext cx="1357322" cy="369332"/>
          </a:xfrm>
          <a:prstGeom prst="rect">
            <a:avLst/>
          </a:prstGeom>
          <a:solidFill>
            <a:schemeClr val="bg1">
              <a:lumMod val="95000"/>
            </a:schemeClr>
          </a:solidFill>
        </p:spPr>
        <p:txBody>
          <a:bodyPr wrap="square" rtlCol="0">
            <a:spAutoFit/>
          </a:bodyPr>
          <a:lstStyle/>
          <a:p>
            <a:r>
              <a:rPr lang="en-US" smtClean="0"/>
              <a:t>Kiểm soát</a:t>
            </a:r>
            <a:endParaRPr lang="en-US"/>
          </a:p>
        </p:txBody>
      </p:sp>
      <p:sp>
        <p:nvSpPr>
          <p:cNvPr id="17" name="TextBox 16"/>
          <p:cNvSpPr txBox="1"/>
          <p:nvPr/>
        </p:nvSpPr>
        <p:spPr>
          <a:xfrm>
            <a:off x="6143636" y="4929198"/>
            <a:ext cx="1357322" cy="369332"/>
          </a:xfrm>
          <a:prstGeom prst="rect">
            <a:avLst/>
          </a:prstGeom>
          <a:solidFill>
            <a:schemeClr val="bg1">
              <a:lumMod val="95000"/>
            </a:schemeClr>
          </a:solidFill>
        </p:spPr>
        <p:txBody>
          <a:bodyPr wrap="square" rtlCol="0">
            <a:spAutoFit/>
          </a:bodyPr>
          <a:lstStyle/>
          <a:p>
            <a:r>
              <a:rPr lang="en-US" smtClean="0"/>
              <a:t>Kiểm soát</a:t>
            </a:r>
            <a:endParaRPr lang="en-US"/>
          </a:p>
        </p:txBody>
      </p:sp>
      <p:sp>
        <p:nvSpPr>
          <p:cNvPr id="4" name="Slide Number Placeholder 3"/>
          <p:cNvSpPr>
            <a:spLocks noGrp="1"/>
          </p:cNvSpPr>
          <p:nvPr>
            <p:ph type="sldNum" sz="quarter" idx="12"/>
          </p:nvPr>
        </p:nvSpPr>
        <p:spPr/>
        <p:txBody>
          <a:bodyPr/>
          <a:lstStyle/>
          <a:p>
            <a:fld id="{A2F27080-BE6A-4615-B54B-377432E2AED6}"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142852"/>
            <a:ext cx="7877478" cy="584775"/>
          </a:xfrm>
          <a:prstGeom prst="rect">
            <a:avLst/>
          </a:prstGeom>
        </p:spPr>
        <p:txBody>
          <a:bodyPr wrap="none">
            <a:spAutoFit/>
          </a:bodyPr>
          <a:lstStyle/>
          <a:p>
            <a:pPr>
              <a:spcBef>
                <a:spcPts val="1200"/>
              </a:spcBef>
            </a:pPr>
            <a:r>
              <a:rPr lang="en-US" sz="3200" b="1" smtClean="0">
                <a:solidFill>
                  <a:srgbClr val="FF0000"/>
                </a:solidFill>
                <a:latin typeface="Times New Roman" pitchFamily="18" charset="0"/>
                <a:cs typeface="Times New Roman" pitchFamily="18" charset="0"/>
              </a:rPr>
              <a:t>3.1.1. Khái niệm và mục đích lập BCTC HN</a:t>
            </a:r>
          </a:p>
        </p:txBody>
      </p:sp>
      <p:sp>
        <p:nvSpPr>
          <p:cNvPr id="3" name="TextBox 2"/>
          <p:cNvSpPr txBox="1"/>
          <p:nvPr/>
        </p:nvSpPr>
        <p:spPr>
          <a:xfrm>
            <a:off x="142844" y="1556792"/>
            <a:ext cx="8821644" cy="4524315"/>
          </a:xfrm>
          <a:prstGeom prst="rect">
            <a:avLst/>
          </a:prstGeom>
          <a:noFill/>
        </p:spPr>
        <p:txBody>
          <a:bodyPr wrap="square" rtlCol="0">
            <a:spAutoFit/>
          </a:bodyPr>
          <a:lstStyle/>
          <a:p>
            <a:pPr algn="just">
              <a:buFont typeface="Wingdings" pitchFamily="2" charset="2"/>
              <a:buChar char="v"/>
            </a:pPr>
            <a:r>
              <a:rPr lang="en-US" sz="2400" smtClean="0">
                <a:latin typeface="Times New Roman" pitchFamily="18" charset="0"/>
                <a:cs typeface="Times New Roman" pitchFamily="18" charset="0"/>
              </a:rPr>
              <a:t> Theo quan điểm của </a:t>
            </a:r>
            <a:r>
              <a:rPr lang="en-US" sz="2400" b="1" smtClean="0">
                <a:latin typeface="Times New Roman" pitchFamily="18" charset="0"/>
                <a:cs typeface="Times New Roman" pitchFamily="18" charset="0"/>
              </a:rPr>
              <a:t>Robert  G.Walker: </a:t>
            </a:r>
            <a:r>
              <a:rPr lang="en-US" sz="2400" smtClean="0">
                <a:latin typeface="Times New Roman" pitchFamily="18" charset="0"/>
                <a:cs typeface="Times New Roman" pitchFamily="18" charset="0"/>
              </a:rPr>
              <a:t>“</a:t>
            </a:r>
            <a:r>
              <a:rPr lang="en-US" sz="2400" i="1" smtClean="0">
                <a:latin typeface="Times New Roman" pitchFamily="18" charset="0"/>
                <a:cs typeface="Times New Roman" pitchFamily="18" charset="0"/>
              </a:rPr>
              <a:t>BCTC HN liên quan đến nhóm công ty trong đó nó trình bày những nghiệp vụ của một nhóm các công ty, các nghiệp vụ giữa công ty mẹ với công ty con được trình bày như thể các công ty con  chỉ là những chi nhánh của công ty mẹ, nó mô tả các vấn đề của một thực thể kinh tế mà gạt ranh giới pháp lý sang một bên</a:t>
            </a:r>
            <a:r>
              <a:rPr lang="en-US" sz="2400" smtClean="0">
                <a:latin typeface="Times New Roman" pitchFamily="18" charset="0"/>
                <a:cs typeface="Times New Roman" pitchFamily="18" charset="0"/>
              </a:rPr>
              <a:t>”</a:t>
            </a:r>
          </a:p>
          <a:p>
            <a:pPr algn="just">
              <a:buFont typeface="Wingdings" pitchFamily="2" charset="2"/>
              <a:buChar char="v"/>
            </a:pPr>
            <a:endParaRPr lang="en-US" sz="2400">
              <a:latin typeface="Times New Roman" pitchFamily="18" charset="0"/>
              <a:cs typeface="Times New Roman" pitchFamily="18" charset="0"/>
            </a:endParaRPr>
          </a:p>
          <a:p>
            <a:pPr algn="just">
              <a:buFont typeface="Wingdings" pitchFamily="2" charset="2"/>
              <a:buChar char="v"/>
            </a:pPr>
            <a:r>
              <a:rPr lang="en-US" sz="2400" smtClean="0">
                <a:latin typeface="Times New Roman" pitchFamily="18" charset="0"/>
                <a:cs typeface="Times New Roman" pitchFamily="18" charset="0"/>
              </a:rPr>
              <a:t> Theo quan điểm của </a:t>
            </a:r>
            <a:r>
              <a:rPr lang="en-US" sz="2400" b="1" smtClean="0">
                <a:latin typeface="Times New Roman" pitchFamily="18" charset="0"/>
                <a:cs typeface="Times New Roman" pitchFamily="18" charset="0"/>
              </a:rPr>
              <a:t>Mfandaidza  Reuben  Hove</a:t>
            </a:r>
            <a:r>
              <a:rPr lang="en-US" sz="2400" smtClean="0">
                <a:latin typeface="Times New Roman" pitchFamily="18" charset="0"/>
                <a:cs typeface="Times New Roman" pitchFamily="18" charset="0"/>
              </a:rPr>
              <a:t>: “</a:t>
            </a:r>
            <a:r>
              <a:rPr lang="en-US" sz="2400" i="1" smtClean="0">
                <a:solidFill>
                  <a:srgbClr val="002060"/>
                </a:solidFill>
                <a:latin typeface="Times New Roman" pitchFamily="18" charset="0"/>
                <a:cs typeface="Times New Roman" pitchFamily="18" charset="0"/>
              </a:rPr>
              <a:t>BCTC HN là BCTC của cả nhóm được trình bày như thực thể kinh tế đơn nhất</a:t>
            </a:r>
            <a:r>
              <a:rPr lang="en-US" sz="2400" smtClean="0">
                <a:latin typeface="Times New Roman" pitchFamily="18" charset="0"/>
                <a:cs typeface="Times New Roman" pitchFamily="18" charset="0"/>
              </a:rPr>
              <a:t>”</a:t>
            </a:r>
          </a:p>
          <a:p>
            <a:pPr algn="just">
              <a:buFont typeface="Wingdings" pitchFamily="2" charset="2"/>
              <a:buChar char="v"/>
            </a:pPr>
            <a:endParaRPr lang="en-US" sz="2400">
              <a:latin typeface="Times New Roman" pitchFamily="18" charset="0"/>
              <a:cs typeface="Times New Roman" pitchFamily="18" charset="0"/>
            </a:endParaRPr>
          </a:p>
          <a:p>
            <a:pPr algn="just">
              <a:buFont typeface="Wingdings" pitchFamily="2" charset="2"/>
              <a:buChar char="v"/>
            </a:pPr>
            <a:r>
              <a:rPr lang="en-US" sz="2400" smtClean="0">
                <a:latin typeface="Times New Roman" pitchFamily="18" charset="0"/>
                <a:cs typeface="Times New Roman" pitchFamily="18" charset="0"/>
              </a:rPr>
              <a:t> Theo </a:t>
            </a:r>
            <a:r>
              <a:rPr lang="en-US" sz="2400" b="1" smtClean="0">
                <a:latin typeface="Times New Roman" pitchFamily="18" charset="0"/>
                <a:cs typeface="Times New Roman" pitchFamily="18" charset="0"/>
              </a:rPr>
              <a:t>IAS27 (2008</a:t>
            </a:r>
            <a:r>
              <a:rPr lang="en-US" sz="2400" smtClean="0">
                <a:latin typeface="Times New Roman" pitchFamily="18" charset="0"/>
                <a:cs typeface="Times New Roman" pitchFamily="18" charset="0"/>
              </a:rPr>
              <a:t>): “</a:t>
            </a:r>
            <a:r>
              <a:rPr lang="en-US" sz="2400" i="1" smtClean="0">
                <a:latin typeface="Times New Roman" pitchFamily="18" charset="0"/>
                <a:cs typeface="Times New Roman" pitchFamily="18" charset="0"/>
              </a:rPr>
              <a:t>BCTC HN là BCTC của một nhóm được trình bày như một thực thể kinh tế duy nhất</a:t>
            </a:r>
            <a:r>
              <a:rPr lang="en-US" sz="2400" smtClean="0">
                <a:latin typeface="Times New Roman" pitchFamily="18" charset="0"/>
                <a:cs typeface="Times New Roman" pitchFamily="18" charset="0"/>
              </a:rPr>
              <a:t>”</a:t>
            </a:r>
            <a:endParaRPr lang="en-US" sz="2400">
              <a:latin typeface="Times New Roman" pitchFamily="18" charset="0"/>
              <a:cs typeface="Times New Roman" pitchFamily="18" charset="0"/>
            </a:endParaRPr>
          </a:p>
        </p:txBody>
      </p:sp>
      <p:sp>
        <p:nvSpPr>
          <p:cNvPr id="4" name="TextBox 3"/>
          <p:cNvSpPr txBox="1"/>
          <p:nvPr/>
        </p:nvSpPr>
        <p:spPr>
          <a:xfrm>
            <a:off x="214282" y="785794"/>
            <a:ext cx="2214578"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3200" b="1" smtClean="0">
                <a:latin typeface="Times New Roman" pitchFamily="18" charset="0"/>
                <a:cs typeface="Times New Roman" pitchFamily="18" charset="0"/>
              </a:rPr>
              <a:t>Khái niệm</a:t>
            </a:r>
            <a:endParaRPr lang="en-US" sz="3200" b="1">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A2F27080-BE6A-4615-B54B-377432E2AED6}"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Bộ môn Kế toán Tài chính - HVTC</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1670</TotalTime>
  <Words>7006</Words>
  <Application>Microsoft Office PowerPoint</Application>
  <PresentationFormat>On-screen Show (4:3)</PresentationFormat>
  <Paragraphs>719</Paragraphs>
  <Slides>57</Slides>
  <Notes>1</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PowerPoint Presentation</vt:lpstr>
      <vt:lpstr>Mục đích nghiên cứu</vt:lpstr>
      <vt:lpstr> Yêu cầu đối với sinh viên: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Huong</dc:creator>
  <cp:lastModifiedBy>User</cp:lastModifiedBy>
  <cp:revision>86</cp:revision>
  <dcterms:created xsi:type="dcterms:W3CDTF">2016-01-14T04:04:04Z</dcterms:created>
  <dcterms:modified xsi:type="dcterms:W3CDTF">2017-11-18T07:20:43Z</dcterms:modified>
</cp:coreProperties>
</file>